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7" r:id="rId2"/>
    <p:sldId id="259" r:id="rId3"/>
    <p:sldId id="260" r:id="rId4"/>
    <p:sldId id="263" r:id="rId5"/>
    <p:sldId id="314" r:id="rId6"/>
    <p:sldId id="264" r:id="rId7"/>
    <p:sldId id="307" r:id="rId8"/>
    <p:sldId id="267" r:id="rId9"/>
    <p:sldId id="309" r:id="rId10"/>
    <p:sldId id="281" r:id="rId11"/>
    <p:sldId id="291" r:id="rId12"/>
    <p:sldId id="269" r:id="rId13"/>
    <p:sldId id="268" r:id="rId14"/>
    <p:sldId id="279" r:id="rId15"/>
    <p:sldId id="270" r:id="rId16"/>
    <p:sldId id="271" r:id="rId17"/>
    <p:sldId id="272" r:id="rId18"/>
    <p:sldId id="295" r:id="rId19"/>
    <p:sldId id="296" r:id="rId20"/>
    <p:sldId id="297" r:id="rId21"/>
    <p:sldId id="273" r:id="rId22"/>
    <p:sldId id="311" r:id="rId23"/>
    <p:sldId id="280" r:id="rId24"/>
    <p:sldId id="275" r:id="rId25"/>
    <p:sldId id="278" r:id="rId26"/>
    <p:sldId id="277" r:id="rId27"/>
    <p:sldId id="276" r:id="rId28"/>
    <p:sldId id="312"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081EBC-FBA2-4337-A308-481E4C5E5197}" v="4" dt="2022-12-15T23:45:33.8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1" d="100"/>
          <a:sy n="71" d="100"/>
        </p:scale>
        <p:origin x="965"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m Hari" userId="87ad4979-b0ff-4a98-98b7-87203845e138" providerId="ADAL" clId="{FF081EBC-FBA2-4337-A308-481E4C5E5197}"/>
    <pc:docChg chg="custSel addSld delSld modSld">
      <pc:chgData name="Parm Hari" userId="87ad4979-b0ff-4a98-98b7-87203845e138" providerId="ADAL" clId="{FF081EBC-FBA2-4337-A308-481E4C5E5197}" dt="2022-12-16T00:15:28.759" v="5173" actId="2696"/>
      <pc:docMkLst>
        <pc:docMk/>
      </pc:docMkLst>
      <pc:sldChg chg="modSp">
        <pc:chgData name="Parm Hari" userId="87ad4979-b0ff-4a98-98b7-87203845e138" providerId="ADAL" clId="{FF081EBC-FBA2-4337-A308-481E4C5E5197}" dt="2022-11-29T19:40:15.980" v="0" actId="6549"/>
        <pc:sldMkLst>
          <pc:docMk/>
          <pc:sldMk cId="2469681611" sldId="257"/>
        </pc:sldMkLst>
        <pc:spChg chg="mod">
          <ac:chgData name="Parm Hari" userId="87ad4979-b0ff-4a98-98b7-87203845e138" providerId="ADAL" clId="{FF081EBC-FBA2-4337-A308-481E4C5E5197}" dt="2022-11-29T19:40:15.980" v="0" actId="6549"/>
          <ac:spMkLst>
            <pc:docMk/>
            <pc:sldMk cId="2469681611" sldId="257"/>
            <ac:spMk id="3" creationId="{00000000-0000-0000-0000-000000000000}"/>
          </ac:spMkLst>
        </pc:spChg>
      </pc:sldChg>
      <pc:sldChg chg="modSp">
        <pc:chgData name="Parm Hari" userId="87ad4979-b0ff-4a98-98b7-87203845e138" providerId="ADAL" clId="{FF081EBC-FBA2-4337-A308-481E4C5E5197}" dt="2022-12-15T23:44:43.836" v="3970" actId="255"/>
        <pc:sldMkLst>
          <pc:docMk/>
          <pc:sldMk cId="2730167038" sldId="263"/>
        </pc:sldMkLst>
        <pc:spChg chg="mod">
          <ac:chgData name="Parm Hari" userId="87ad4979-b0ff-4a98-98b7-87203845e138" providerId="ADAL" clId="{FF081EBC-FBA2-4337-A308-481E4C5E5197}" dt="2022-12-15T23:44:43.836" v="3970" actId="255"/>
          <ac:spMkLst>
            <pc:docMk/>
            <pc:sldMk cId="2730167038" sldId="263"/>
            <ac:spMk id="3" creationId="{00000000-0000-0000-0000-000000000000}"/>
          </ac:spMkLst>
        </pc:spChg>
      </pc:sldChg>
      <pc:sldChg chg="modSp">
        <pc:chgData name="Parm Hari" userId="87ad4979-b0ff-4a98-98b7-87203845e138" providerId="ADAL" clId="{FF081EBC-FBA2-4337-A308-481E4C5E5197}" dt="2022-12-15T23:46:31.162" v="3998" actId="1076"/>
        <pc:sldMkLst>
          <pc:docMk/>
          <pc:sldMk cId="174472520" sldId="264"/>
        </pc:sldMkLst>
        <pc:spChg chg="mod">
          <ac:chgData name="Parm Hari" userId="87ad4979-b0ff-4a98-98b7-87203845e138" providerId="ADAL" clId="{FF081EBC-FBA2-4337-A308-481E4C5E5197}" dt="2022-12-15T23:45:33.806" v="3972" actId="207"/>
          <ac:spMkLst>
            <pc:docMk/>
            <pc:sldMk cId="174472520" sldId="264"/>
            <ac:spMk id="2" creationId="{00000000-0000-0000-0000-000000000000}"/>
          </ac:spMkLst>
        </pc:spChg>
        <pc:spChg chg="mod">
          <ac:chgData name="Parm Hari" userId="87ad4979-b0ff-4a98-98b7-87203845e138" providerId="ADAL" clId="{FF081EBC-FBA2-4337-A308-481E4C5E5197}" dt="2022-12-15T23:46:26.723" v="3996" actId="14100"/>
          <ac:spMkLst>
            <pc:docMk/>
            <pc:sldMk cId="174472520" sldId="264"/>
            <ac:spMk id="3" creationId="{00000000-0000-0000-0000-000000000000}"/>
          </ac:spMkLst>
        </pc:spChg>
        <pc:picChg chg="mod">
          <ac:chgData name="Parm Hari" userId="87ad4979-b0ff-4a98-98b7-87203845e138" providerId="ADAL" clId="{FF081EBC-FBA2-4337-A308-481E4C5E5197}" dt="2022-12-15T23:46:31.162" v="3998" actId="1076"/>
          <ac:picMkLst>
            <pc:docMk/>
            <pc:sldMk cId="174472520" sldId="264"/>
            <ac:picMk id="4" creationId="{00000000-0000-0000-0000-000000000000}"/>
          </ac:picMkLst>
        </pc:picChg>
      </pc:sldChg>
      <pc:sldChg chg="modSp">
        <pc:chgData name="Parm Hari" userId="87ad4979-b0ff-4a98-98b7-87203845e138" providerId="ADAL" clId="{FF081EBC-FBA2-4337-A308-481E4C5E5197}" dt="2022-11-29T22:14:30.348" v="3794" actId="14100"/>
        <pc:sldMkLst>
          <pc:docMk/>
          <pc:sldMk cId="3393349478" sldId="268"/>
        </pc:sldMkLst>
        <pc:spChg chg="mod">
          <ac:chgData name="Parm Hari" userId="87ad4979-b0ff-4a98-98b7-87203845e138" providerId="ADAL" clId="{FF081EBC-FBA2-4337-A308-481E4C5E5197}" dt="2022-11-29T22:14:30.348" v="3794" actId="14100"/>
          <ac:spMkLst>
            <pc:docMk/>
            <pc:sldMk cId="3393349478" sldId="268"/>
            <ac:spMk id="3" creationId="{00000000-0000-0000-0000-000000000000}"/>
          </ac:spMkLst>
        </pc:spChg>
      </pc:sldChg>
      <pc:sldChg chg="modSp">
        <pc:chgData name="Parm Hari" userId="87ad4979-b0ff-4a98-98b7-87203845e138" providerId="ADAL" clId="{FF081EBC-FBA2-4337-A308-481E4C5E5197}" dt="2022-11-29T22:14:58.065" v="3806" actId="20577"/>
        <pc:sldMkLst>
          <pc:docMk/>
          <pc:sldMk cId="4228107072" sldId="271"/>
        </pc:sldMkLst>
        <pc:spChg chg="mod">
          <ac:chgData name="Parm Hari" userId="87ad4979-b0ff-4a98-98b7-87203845e138" providerId="ADAL" clId="{FF081EBC-FBA2-4337-A308-481E4C5E5197}" dt="2022-11-29T22:14:58.065" v="3806" actId="20577"/>
          <ac:spMkLst>
            <pc:docMk/>
            <pc:sldMk cId="4228107072" sldId="271"/>
            <ac:spMk id="3" creationId="{00000000-0000-0000-0000-000000000000}"/>
          </ac:spMkLst>
        </pc:spChg>
      </pc:sldChg>
      <pc:sldChg chg="modSp">
        <pc:chgData name="Parm Hari" userId="87ad4979-b0ff-4a98-98b7-87203845e138" providerId="ADAL" clId="{FF081EBC-FBA2-4337-A308-481E4C5E5197}" dt="2022-12-16T00:04:44.708" v="5154" actId="20577"/>
        <pc:sldMkLst>
          <pc:docMk/>
          <pc:sldMk cId="3670252361" sldId="275"/>
        </pc:sldMkLst>
        <pc:spChg chg="mod">
          <ac:chgData name="Parm Hari" userId="87ad4979-b0ff-4a98-98b7-87203845e138" providerId="ADAL" clId="{FF081EBC-FBA2-4337-A308-481E4C5E5197}" dt="2022-11-29T20:39:46.226" v="3060" actId="14100"/>
          <ac:spMkLst>
            <pc:docMk/>
            <pc:sldMk cId="3670252361" sldId="275"/>
            <ac:spMk id="2" creationId="{00000000-0000-0000-0000-000000000000}"/>
          </ac:spMkLst>
        </pc:spChg>
        <pc:spChg chg="mod">
          <ac:chgData name="Parm Hari" userId="87ad4979-b0ff-4a98-98b7-87203845e138" providerId="ADAL" clId="{FF081EBC-FBA2-4337-A308-481E4C5E5197}" dt="2022-12-16T00:04:44.708" v="5154" actId="20577"/>
          <ac:spMkLst>
            <pc:docMk/>
            <pc:sldMk cId="3670252361" sldId="275"/>
            <ac:spMk id="3" creationId="{00000000-0000-0000-0000-000000000000}"/>
          </ac:spMkLst>
        </pc:spChg>
      </pc:sldChg>
      <pc:sldChg chg="modSp">
        <pc:chgData name="Parm Hari" userId="87ad4979-b0ff-4a98-98b7-87203845e138" providerId="ADAL" clId="{FF081EBC-FBA2-4337-A308-481E4C5E5197}" dt="2022-11-29T22:22:13.091" v="3939" actId="20577"/>
        <pc:sldMkLst>
          <pc:docMk/>
          <pc:sldMk cId="378880479" sldId="276"/>
        </pc:sldMkLst>
        <pc:spChg chg="mod">
          <ac:chgData name="Parm Hari" userId="87ad4979-b0ff-4a98-98b7-87203845e138" providerId="ADAL" clId="{FF081EBC-FBA2-4337-A308-481E4C5E5197}" dt="2022-11-29T20:42:57.442" v="3133" actId="14100"/>
          <ac:spMkLst>
            <pc:docMk/>
            <pc:sldMk cId="378880479" sldId="276"/>
            <ac:spMk id="2" creationId="{00000000-0000-0000-0000-000000000000}"/>
          </ac:spMkLst>
        </pc:spChg>
        <pc:spChg chg="mod">
          <ac:chgData name="Parm Hari" userId="87ad4979-b0ff-4a98-98b7-87203845e138" providerId="ADAL" clId="{FF081EBC-FBA2-4337-A308-481E4C5E5197}" dt="2022-11-29T22:22:13.091" v="3939" actId="20577"/>
          <ac:spMkLst>
            <pc:docMk/>
            <pc:sldMk cId="378880479" sldId="276"/>
            <ac:spMk id="3" creationId="{00000000-0000-0000-0000-000000000000}"/>
          </ac:spMkLst>
        </pc:spChg>
      </pc:sldChg>
      <pc:sldChg chg="modSp">
        <pc:chgData name="Parm Hari" userId="87ad4979-b0ff-4a98-98b7-87203845e138" providerId="ADAL" clId="{FF081EBC-FBA2-4337-A308-481E4C5E5197}" dt="2022-12-16T00:15:11.213" v="5172" actId="20577"/>
        <pc:sldMkLst>
          <pc:docMk/>
          <pc:sldMk cId="2155211555" sldId="277"/>
        </pc:sldMkLst>
        <pc:spChg chg="mod">
          <ac:chgData name="Parm Hari" userId="87ad4979-b0ff-4a98-98b7-87203845e138" providerId="ADAL" clId="{FF081EBC-FBA2-4337-A308-481E4C5E5197}" dt="2022-11-29T20:40:48.675" v="3127" actId="255"/>
          <ac:spMkLst>
            <pc:docMk/>
            <pc:sldMk cId="2155211555" sldId="277"/>
            <ac:spMk id="2" creationId="{00000000-0000-0000-0000-000000000000}"/>
          </ac:spMkLst>
        </pc:spChg>
        <pc:spChg chg="mod">
          <ac:chgData name="Parm Hari" userId="87ad4979-b0ff-4a98-98b7-87203845e138" providerId="ADAL" clId="{FF081EBC-FBA2-4337-A308-481E4C5E5197}" dt="2022-12-16T00:15:11.213" v="5172" actId="20577"/>
          <ac:spMkLst>
            <pc:docMk/>
            <pc:sldMk cId="2155211555" sldId="277"/>
            <ac:spMk id="3" creationId="{00000000-0000-0000-0000-000000000000}"/>
          </ac:spMkLst>
        </pc:spChg>
        <pc:picChg chg="mod">
          <ac:chgData name="Parm Hari" userId="87ad4979-b0ff-4a98-98b7-87203845e138" providerId="ADAL" clId="{FF081EBC-FBA2-4337-A308-481E4C5E5197}" dt="2022-12-16T00:05:13.047" v="5156" actId="1076"/>
          <ac:picMkLst>
            <pc:docMk/>
            <pc:sldMk cId="2155211555" sldId="277"/>
            <ac:picMk id="4" creationId="{00000000-0000-0000-0000-000000000000}"/>
          </ac:picMkLst>
        </pc:picChg>
      </pc:sldChg>
      <pc:sldChg chg="modSp">
        <pc:chgData name="Parm Hari" userId="87ad4979-b0ff-4a98-98b7-87203845e138" providerId="ADAL" clId="{FF081EBC-FBA2-4337-A308-481E4C5E5197}" dt="2022-11-29T22:08:51.326" v="3606" actId="6549"/>
        <pc:sldMkLst>
          <pc:docMk/>
          <pc:sldMk cId="2781300372" sldId="278"/>
        </pc:sldMkLst>
        <pc:spChg chg="mod">
          <ac:chgData name="Parm Hari" userId="87ad4979-b0ff-4a98-98b7-87203845e138" providerId="ADAL" clId="{FF081EBC-FBA2-4337-A308-481E4C5E5197}" dt="2022-11-29T20:40:58.366" v="3128" actId="255"/>
          <ac:spMkLst>
            <pc:docMk/>
            <pc:sldMk cId="2781300372" sldId="278"/>
            <ac:spMk id="2" creationId="{00000000-0000-0000-0000-000000000000}"/>
          </ac:spMkLst>
        </pc:spChg>
        <pc:spChg chg="mod">
          <ac:chgData name="Parm Hari" userId="87ad4979-b0ff-4a98-98b7-87203845e138" providerId="ADAL" clId="{FF081EBC-FBA2-4337-A308-481E4C5E5197}" dt="2022-11-29T22:08:51.326" v="3606" actId="6549"/>
          <ac:spMkLst>
            <pc:docMk/>
            <pc:sldMk cId="2781300372" sldId="278"/>
            <ac:spMk id="3" creationId="{00000000-0000-0000-0000-000000000000}"/>
          </ac:spMkLst>
        </pc:spChg>
      </pc:sldChg>
      <pc:sldChg chg="modSp">
        <pc:chgData name="Parm Hari" userId="87ad4979-b0ff-4a98-98b7-87203845e138" providerId="ADAL" clId="{FF081EBC-FBA2-4337-A308-481E4C5E5197}" dt="2022-12-15T23:49:43.485" v="4012" actId="255"/>
        <pc:sldMkLst>
          <pc:docMk/>
          <pc:sldMk cId="2613325911" sldId="279"/>
        </pc:sldMkLst>
        <pc:spChg chg="mod">
          <ac:chgData name="Parm Hari" userId="87ad4979-b0ff-4a98-98b7-87203845e138" providerId="ADAL" clId="{FF081EBC-FBA2-4337-A308-481E4C5E5197}" dt="2022-12-15T23:49:43.485" v="4012" actId="255"/>
          <ac:spMkLst>
            <pc:docMk/>
            <pc:sldMk cId="2613325911" sldId="279"/>
            <ac:spMk id="3" creationId="{00000000-0000-0000-0000-000000000000}"/>
          </ac:spMkLst>
        </pc:spChg>
        <pc:picChg chg="mod">
          <ac:chgData name="Parm Hari" userId="87ad4979-b0ff-4a98-98b7-87203845e138" providerId="ADAL" clId="{FF081EBC-FBA2-4337-A308-481E4C5E5197}" dt="2022-12-15T23:49:07.562" v="4010" actId="1076"/>
          <ac:picMkLst>
            <pc:docMk/>
            <pc:sldMk cId="2613325911" sldId="279"/>
            <ac:picMk id="4" creationId="{00000000-0000-0000-0000-000000000000}"/>
          </ac:picMkLst>
        </pc:picChg>
      </pc:sldChg>
      <pc:sldChg chg="modSp">
        <pc:chgData name="Parm Hari" userId="87ad4979-b0ff-4a98-98b7-87203845e138" providerId="ADAL" clId="{FF081EBC-FBA2-4337-A308-481E4C5E5197}" dt="2022-12-16T00:14:04.888" v="5164" actId="20577"/>
        <pc:sldMkLst>
          <pc:docMk/>
          <pc:sldMk cId="1147943103" sldId="280"/>
        </pc:sldMkLst>
        <pc:spChg chg="mod">
          <ac:chgData name="Parm Hari" userId="87ad4979-b0ff-4a98-98b7-87203845e138" providerId="ADAL" clId="{FF081EBC-FBA2-4337-A308-481E4C5E5197}" dt="2022-11-29T20:39:31.808" v="3058" actId="255"/>
          <ac:spMkLst>
            <pc:docMk/>
            <pc:sldMk cId="1147943103" sldId="280"/>
            <ac:spMk id="2" creationId="{00000000-0000-0000-0000-000000000000}"/>
          </ac:spMkLst>
        </pc:spChg>
        <pc:spChg chg="mod">
          <ac:chgData name="Parm Hari" userId="87ad4979-b0ff-4a98-98b7-87203845e138" providerId="ADAL" clId="{FF081EBC-FBA2-4337-A308-481E4C5E5197}" dt="2022-12-16T00:14:04.888" v="5164" actId="20577"/>
          <ac:spMkLst>
            <pc:docMk/>
            <pc:sldMk cId="1147943103" sldId="280"/>
            <ac:spMk id="3" creationId="{00000000-0000-0000-0000-000000000000}"/>
          </ac:spMkLst>
        </pc:spChg>
      </pc:sldChg>
      <pc:sldChg chg="modSp">
        <pc:chgData name="Parm Hari" userId="87ad4979-b0ff-4a98-98b7-87203845e138" providerId="ADAL" clId="{FF081EBC-FBA2-4337-A308-481E4C5E5197}" dt="2022-11-29T20:43:17.347" v="3134" actId="122"/>
        <pc:sldMkLst>
          <pc:docMk/>
          <pc:sldMk cId="875607842" sldId="283"/>
        </pc:sldMkLst>
        <pc:spChg chg="mod">
          <ac:chgData name="Parm Hari" userId="87ad4979-b0ff-4a98-98b7-87203845e138" providerId="ADAL" clId="{FF081EBC-FBA2-4337-A308-481E4C5E5197}" dt="2022-11-29T20:43:17.347" v="3134" actId="122"/>
          <ac:spMkLst>
            <pc:docMk/>
            <pc:sldMk cId="875607842" sldId="283"/>
            <ac:spMk id="2" creationId="{00000000-0000-0000-0000-000000000000}"/>
          </ac:spMkLst>
        </pc:spChg>
      </pc:sldChg>
      <pc:sldChg chg="modSp">
        <pc:chgData name="Parm Hari" userId="87ad4979-b0ff-4a98-98b7-87203845e138" providerId="ADAL" clId="{FF081EBC-FBA2-4337-A308-481E4C5E5197}" dt="2022-12-16T00:13:35.595" v="5160" actId="20577"/>
        <pc:sldMkLst>
          <pc:docMk/>
          <pc:sldMk cId="4216406668" sldId="311"/>
        </pc:sldMkLst>
        <pc:spChg chg="mod">
          <ac:chgData name="Parm Hari" userId="87ad4979-b0ff-4a98-98b7-87203845e138" providerId="ADAL" clId="{FF081EBC-FBA2-4337-A308-481E4C5E5197}" dt="2022-12-15T23:51:14.853" v="4029" actId="20577"/>
          <ac:spMkLst>
            <pc:docMk/>
            <pc:sldMk cId="4216406668" sldId="311"/>
            <ac:spMk id="2" creationId="{00000000-0000-0000-0000-000000000000}"/>
          </ac:spMkLst>
        </pc:spChg>
        <pc:spChg chg="mod">
          <ac:chgData name="Parm Hari" userId="87ad4979-b0ff-4a98-98b7-87203845e138" providerId="ADAL" clId="{FF081EBC-FBA2-4337-A308-481E4C5E5197}" dt="2022-12-16T00:13:35.595" v="5160" actId="20577"/>
          <ac:spMkLst>
            <pc:docMk/>
            <pc:sldMk cId="4216406668" sldId="311"/>
            <ac:spMk id="3" creationId="{00000000-0000-0000-0000-000000000000}"/>
          </ac:spMkLst>
        </pc:spChg>
      </pc:sldChg>
      <pc:sldChg chg="del">
        <pc:chgData name="Parm Hari" userId="87ad4979-b0ff-4a98-98b7-87203845e138" providerId="ADAL" clId="{FF081EBC-FBA2-4337-A308-481E4C5E5197}" dt="2022-12-16T00:15:28.759" v="5173" actId="2696"/>
        <pc:sldMkLst>
          <pc:docMk/>
          <pc:sldMk cId="1215523173" sldId="313"/>
        </pc:sldMkLst>
      </pc:sldChg>
      <pc:sldChg chg="modSp add">
        <pc:chgData name="Parm Hari" userId="87ad4979-b0ff-4a98-98b7-87203845e138" providerId="ADAL" clId="{FF081EBC-FBA2-4337-A308-481E4C5E5197}" dt="2022-12-15T23:44:26.727" v="3967" actId="255"/>
        <pc:sldMkLst>
          <pc:docMk/>
          <pc:sldMk cId="3993475671" sldId="314"/>
        </pc:sldMkLst>
        <pc:spChg chg="mod">
          <ac:chgData name="Parm Hari" userId="87ad4979-b0ff-4a98-98b7-87203845e138" providerId="ADAL" clId="{FF081EBC-FBA2-4337-A308-481E4C5E5197}" dt="2022-11-29T20:08:05.197" v="602" actId="6549"/>
          <ac:spMkLst>
            <pc:docMk/>
            <pc:sldMk cId="3993475671" sldId="314"/>
            <ac:spMk id="2" creationId="{00000000-0000-0000-0000-000000000000}"/>
          </ac:spMkLst>
        </pc:spChg>
        <pc:spChg chg="mod">
          <ac:chgData name="Parm Hari" userId="87ad4979-b0ff-4a98-98b7-87203845e138" providerId="ADAL" clId="{FF081EBC-FBA2-4337-A308-481E4C5E5197}" dt="2022-12-15T23:44:26.727" v="3967" actId="255"/>
          <ac:spMkLst>
            <pc:docMk/>
            <pc:sldMk cId="3993475671" sldId="314"/>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9A64DDC-A16E-416B-BD26-616A70F65EF7}" type="datetimeFigureOut">
              <a:rPr lang="en-CA" smtClean="0"/>
              <a:t>2023-06-16</a:t>
            </a:fld>
            <a:endParaRPr lang="en-CA"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CA"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61F4D-9C5D-4B4F-A2BE-669D58D56946}" type="slidenum">
              <a:rPr lang="en-CA" smtClean="0"/>
              <a:t>‹#›</a:t>
            </a:fld>
            <a:endParaRPr lang="en-CA" dirty="0"/>
          </a:p>
        </p:txBody>
      </p:sp>
    </p:spTree>
    <p:extLst>
      <p:ext uri="{BB962C8B-B14F-4D97-AF65-F5344CB8AC3E}">
        <p14:creationId xmlns:p14="http://schemas.microsoft.com/office/powerpoint/2010/main" val="1426007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2241C92-9EF9-45DB-98FF-CB93DCF74F6D}" type="slidenum">
              <a:rPr lang="en-CA" smtClean="0">
                <a:solidFill>
                  <a:prstClr val="black"/>
                </a:solidFill>
              </a:rPr>
              <a:pPr/>
              <a:t>1</a:t>
            </a:fld>
            <a:endParaRPr lang="en-CA" dirty="0">
              <a:solidFill>
                <a:prstClr val="black"/>
              </a:solidFill>
            </a:endParaRPr>
          </a:p>
        </p:txBody>
      </p:sp>
    </p:spTree>
    <p:extLst>
      <p:ext uri="{BB962C8B-B14F-4D97-AF65-F5344CB8AC3E}">
        <p14:creationId xmlns:p14="http://schemas.microsoft.com/office/powerpoint/2010/main" val="3661418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63849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54162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5898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1774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78883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24183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6"/>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9869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2"/>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2924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4759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7880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94F64D84-1023-BE44-B72B-868602A3DDE2}" type="datetimeFigureOut">
              <a:rPr lang="en-US" smtClean="0">
                <a:solidFill>
                  <a:prstClr val="black">
                    <a:tint val="75000"/>
                  </a:prstClr>
                </a:solidFill>
              </a:rPr>
              <a:pPr/>
              <a:t>6/16/2023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66A57EA-7BE0-C84D-BDE3-50535D4D0D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31853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94F64D84-1023-BE44-B72B-868602A3DDE2}" type="datetimeFigureOut">
              <a:rPr lang="en-US" smtClean="0">
                <a:solidFill>
                  <a:prstClr val="black">
                    <a:tint val="75000"/>
                  </a:prstClr>
                </a:solidFill>
              </a:rPr>
              <a:pPr defTabSz="457200"/>
              <a:t>6/16/2023</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C66A57EA-7BE0-C84D-BDE3-50535D4D0D7A}" type="slidenum">
              <a:rPr lang="en-US" smtClean="0">
                <a:solidFill>
                  <a:prstClr val="black">
                    <a:tint val="75000"/>
                  </a:prstClr>
                </a:solidFill>
              </a:rPr>
              <a:pPr defTabSz="457200"/>
              <a:t>‹#›</a:t>
            </a:fld>
            <a:endParaRPr lang="en-US" dirty="0">
              <a:solidFill>
                <a:prstClr val="black">
                  <a:tint val="75000"/>
                </a:prstClr>
              </a:solidFill>
            </a:endParaRPr>
          </a:p>
        </p:txBody>
      </p:sp>
      <p:pic>
        <p:nvPicPr>
          <p:cNvPr id="10" name="Picture 9" descr="PP_SlideTemplate_SwooshyPathwaysGraphicBottomBand_wLogo.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94363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4604" y="139960"/>
            <a:ext cx="1641036" cy="13516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Rectangle 6"/>
          <p:cNvSpPr/>
          <p:nvPr/>
        </p:nvSpPr>
        <p:spPr>
          <a:xfrm>
            <a:off x="214604" y="139959"/>
            <a:ext cx="8808098" cy="602757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CA" dirty="0">
              <a:solidFill>
                <a:prstClr val="white"/>
              </a:solidFill>
            </a:endParaRPr>
          </a:p>
        </p:txBody>
      </p:sp>
      <p:sp>
        <p:nvSpPr>
          <p:cNvPr id="3" name="Title 2"/>
          <p:cNvSpPr>
            <a:spLocks noGrp="1"/>
          </p:cNvSpPr>
          <p:nvPr>
            <p:ph type="ctrTitle"/>
          </p:nvPr>
        </p:nvSpPr>
        <p:spPr>
          <a:xfrm>
            <a:off x="685800" y="1645920"/>
            <a:ext cx="7772400" cy="3619763"/>
          </a:xfrm>
        </p:spPr>
        <p:txBody>
          <a:bodyPr>
            <a:normAutofit/>
          </a:bodyPr>
          <a:lstStyle/>
          <a:p>
            <a:r>
              <a:rPr lang="en-CA" sz="2800" b="1" dirty="0">
                <a:latin typeface="Times New Roman" panose="02020603050405020304" pitchFamily="18" charset="0"/>
                <a:cs typeface="Times New Roman" panose="02020603050405020304" pitchFamily="18" charset="0"/>
              </a:rPr>
              <a:t>Burnaby School District</a:t>
            </a:r>
            <a:br>
              <a:rPr lang="en-CA" sz="2800" b="1" dirty="0">
                <a:latin typeface="Times New Roman" panose="02020603050405020304" pitchFamily="18" charset="0"/>
                <a:cs typeface="Times New Roman" panose="02020603050405020304" pitchFamily="18" charset="0"/>
              </a:rPr>
            </a:br>
            <a:br>
              <a:rPr lang="en-CA" sz="2800" b="1" dirty="0">
                <a:latin typeface="Times New Roman" panose="02020603050405020304" pitchFamily="18" charset="0"/>
                <a:cs typeface="Times New Roman" panose="02020603050405020304" pitchFamily="18" charset="0"/>
              </a:rPr>
            </a:br>
            <a:r>
              <a:rPr lang="en-CA" sz="2800" b="1" dirty="0">
                <a:latin typeface="Times New Roman" panose="02020603050405020304" pitchFamily="18" charset="0"/>
                <a:cs typeface="Times New Roman" panose="02020603050405020304" pitchFamily="18" charset="0"/>
              </a:rPr>
              <a:t>Bullying &amp; Harassment Awareness Training</a:t>
            </a:r>
            <a:br>
              <a:rPr lang="en-CA" sz="2800" b="1" dirty="0">
                <a:latin typeface="Times New Roman" panose="02020603050405020304" pitchFamily="18" charset="0"/>
                <a:cs typeface="Times New Roman" panose="02020603050405020304" pitchFamily="18" charset="0"/>
              </a:rPr>
            </a:br>
            <a:br>
              <a:rPr lang="en-CA" sz="2800" b="1" dirty="0">
                <a:latin typeface="Times New Roman" panose="02020603050405020304" pitchFamily="18" charset="0"/>
                <a:cs typeface="Times New Roman" panose="02020603050405020304" pitchFamily="18" charset="0"/>
              </a:rPr>
            </a:br>
            <a:br>
              <a:rPr lang="en-CA" sz="2000" b="1" dirty="0">
                <a:latin typeface="Times New Roman" panose="02020603050405020304" pitchFamily="18" charset="0"/>
                <a:cs typeface="Times New Roman" panose="02020603050405020304" pitchFamily="18" charset="0"/>
              </a:rPr>
            </a:br>
            <a:br>
              <a:rPr lang="en-CA" sz="2000" b="1" dirty="0">
                <a:latin typeface="Times New Roman" panose="02020603050405020304" pitchFamily="18" charset="0"/>
                <a:cs typeface="Times New Roman" panose="02020603050405020304" pitchFamily="18" charset="0"/>
              </a:rPr>
            </a:br>
            <a:br>
              <a:rPr lang="en-CA" sz="2000" b="1" dirty="0">
                <a:latin typeface="Times New Roman" panose="02020603050405020304" pitchFamily="18" charset="0"/>
                <a:cs typeface="Times New Roman" panose="02020603050405020304" pitchFamily="18" charset="0"/>
              </a:rPr>
            </a:br>
            <a:endParaRPr lang="en-CA"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9681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708" y="558417"/>
            <a:ext cx="8620584" cy="797417"/>
          </a:xfrm>
        </p:spPr>
        <p:txBody>
          <a:bodyPr>
            <a:normAutofit/>
          </a:bodyPr>
          <a:lstStyle/>
          <a:p>
            <a:r>
              <a:rPr lang="en-CA" sz="2400" dirty="0">
                <a:solidFill>
                  <a:srgbClr val="0070C0"/>
                </a:solidFill>
                <a:latin typeface="Times New Roman" panose="02020603050405020304" pitchFamily="18" charset="0"/>
                <a:cs typeface="Times New Roman" panose="02020603050405020304" pitchFamily="18" charset="0"/>
              </a:rPr>
              <a:t>Check Your Understanding Questions</a:t>
            </a:r>
            <a:br>
              <a:rPr lang="en-CA" sz="2400" dirty="0">
                <a:latin typeface="Times New Roman" panose="02020603050405020304" pitchFamily="18" charset="0"/>
                <a:cs typeface="Times New Roman" panose="02020603050405020304" pitchFamily="18" charset="0"/>
              </a:rPr>
            </a:br>
            <a:endParaRPr lang="en-CA"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93683" y="1355834"/>
            <a:ext cx="7594921" cy="4839702"/>
          </a:xfrm>
        </p:spPr>
        <p:txBody>
          <a:bodyPr>
            <a:normAutofit/>
          </a:bodyPr>
          <a:lstStyle/>
          <a:p>
            <a:pPr marL="460375" indent="-233363">
              <a:buAutoNum type="arabicPeriod"/>
            </a:pPr>
            <a:r>
              <a:rPr lang="en-CA" sz="2000" dirty="0">
                <a:latin typeface="Times New Roman" panose="02020603050405020304" pitchFamily="18" charset="0"/>
                <a:cs typeface="Times New Roman" panose="02020603050405020304" pitchFamily="18" charset="0"/>
              </a:rPr>
              <a:t>Posting an unflattering picture of a co-worker on Instagram.</a:t>
            </a:r>
          </a:p>
          <a:p>
            <a:pPr marL="460375" indent="-233363">
              <a:buAutoNum type="arabicPeriod"/>
            </a:pPr>
            <a:endParaRPr lang="en-CA" sz="2000" dirty="0">
              <a:latin typeface="Times New Roman" panose="02020603050405020304" pitchFamily="18" charset="0"/>
              <a:cs typeface="Times New Roman" panose="02020603050405020304" pitchFamily="18" charset="0"/>
            </a:endParaRPr>
          </a:p>
          <a:p>
            <a:pPr marL="460375" indent="-233363">
              <a:buAutoNum type="arabicPeriod"/>
            </a:pPr>
            <a:r>
              <a:rPr lang="en-CA" sz="2000" dirty="0">
                <a:latin typeface="Times New Roman" panose="02020603050405020304" pitchFamily="18" charset="0"/>
                <a:cs typeface="Times New Roman" panose="02020603050405020304" pitchFamily="18" charset="0"/>
              </a:rPr>
              <a:t>Teacher A tells Teacher B to straighten up the classroom after Teacher B has finished teaching in the room. </a:t>
            </a:r>
          </a:p>
          <a:p>
            <a:pPr marL="460375" indent="-233363">
              <a:buAutoNum type="arabicPeriod"/>
            </a:pPr>
            <a:endParaRPr lang="en-CA" sz="2000" dirty="0">
              <a:latin typeface="Times New Roman" panose="02020603050405020304" pitchFamily="18" charset="0"/>
              <a:cs typeface="Times New Roman" panose="02020603050405020304" pitchFamily="18" charset="0"/>
            </a:endParaRPr>
          </a:p>
          <a:p>
            <a:pPr marL="460375" indent="-233363">
              <a:buAutoNum type="arabicPeriod" startAt="3"/>
            </a:pPr>
            <a:r>
              <a:rPr lang="en-CA" sz="2000" dirty="0">
                <a:latin typeface="Times New Roman" panose="02020603050405020304" pitchFamily="18" charset="0"/>
                <a:cs typeface="Times New Roman" panose="02020603050405020304" pitchFamily="18" charset="0"/>
              </a:rPr>
              <a:t>Tweeting about a party that you are hosting, even though not all of your co-workers are invited. </a:t>
            </a:r>
          </a:p>
          <a:p>
            <a:pPr marL="460375" indent="-233363">
              <a:buAutoNum type="arabicPeriod" startAt="3"/>
            </a:pPr>
            <a:endParaRPr lang="en-CA" sz="2000" dirty="0">
              <a:latin typeface="Times New Roman" panose="02020603050405020304" pitchFamily="18" charset="0"/>
              <a:cs typeface="Times New Roman" panose="02020603050405020304" pitchFamily="18" charset="0"/>
            </a:endParaRPr>
          </a:p>
          <a:p>
            <a:pPr marL="460375" indent="-233363">
              <a:buNone/>
            </a:pPr>
            <a:r>
              <a:rPr lang="en-CA" sz="2000" dirty="0">
                <a:latin typeface="Times New Roman" panose="02020603050405020304" pitchFamily="18" charset="0"/>
                <a:cs typeface="Times New Roman" panose="02020603050405020304" pitchFamily="18" charset="0"/>
              </a:rPr>
              <a:t>4.	Sending a threatening or provocative email to a co-worker.</a:t>
            </a:r>
          </a:p>
          <a:p>
            <a:pPr marL="460375" indent="-233363">
              <a:buAutoNum type="arabicPeriod" startAt="9"/>
            </a:pPr>
            <a:endParaRPr lang="en-CA" sz="2000" dirty="0">
              <a:latin typeface="Times New Roman" panose="02020603050405020304" pitchFamily="18" charset="0"/>
              <a:cs typeface="Times New Roman" panose="02020603050405020304" pitchFamily="18" charset="0"/>
            </a:endParaRPr>
          </a:p>
          <a:p>
            <a:pPr marL="460375" indent="-233363">
              <a:buNone/>
            </a:pPr>
            <a:r>
              <a:rPr lang="en-CA" sz="2000" dirty="0">
                <a:latin typeface="Times New Roman" panose="02020603050405020304" pitchFamily="18" charset="0"/>
                <a:cs typeface="Times New Roman" panose="02020603050405020304" pitchFamily="18" charset="0"/>
              </a:rPr>
              <a:t>5.	A staff member becomes upset during a department meeting and stands up, moves physically close to the staff member that they are angry with, and raises his voice and points his finger. </a:t>
            </a:r>
          </a:p>
          <a:p>
            <a:pPr marL="355600" indent="-355600">
              <a:buAutoNum type="arabicPeriod" startAt="7"/>
            </a:pPr>
            <a:endParaRPr lang="en-CA" sz="1600" dirty="0">
              <a:latin typeface="Times New Roman" panose="02020603050405020304" pitchFamily="18" charset="0"/>
              <a:cs typeface="Times New Roman" panose="02020603050405020304" pitchFamily="18" charset="0"/>
            </a:endParaRPr>
          </a:p>
          <a:p>
            <a:pPr marL="0" indent="0">
              <a:buNone/>
            </a:pPr>
            <a:endParaRPr lang="en-CA" sz="1600" dirty="0">
              <a:latin typeface="Times New Roman" panose="02020603050405020304" pitchFamily="18" charset="0"/>
              <a:cs typeface="Times New Roman" panose="02020603050405020304" pitchFamily="18" charset="0"/>
            </a:endParaRPr>
          </a:p>
          <a:p>
            <a:pPr marL="0" indent="0">
              <a:buNone/>
            </a:pPr>
            <a:endParaRPr lang="en-CA" sz="1600" dirty="0"/>
          </a:p>
        </p:txBody>
      </p:sp>
    </p:spTree>
    <p:extLst>
      <p:ext uri="{BB962C8B-B14F-4D97-AF65-F5344CB8AC3E}">
        <p14:creationId xmlns:p14="http://schemas.microsoft.com/office/powerpoint/2010/main" val="421867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444270"/>
          </a:xfrm>
        </p:spPr>
        <p:txBody>
          <a:bodyPr>
            <a:normAutofit fontScale="90000"/>
          </a:bodyPr>
          <a:lstStyle/>
          <a:p>
            <a:pPr algn="l"/>
            <a:r>
              <a:rPr lang="en-CA" sz="2400" i="1" dirty="0">
                <a:solidFill>
                  <a:srgbClr val="0070C0"/>
                </a:solidFill>
                <a:latin typeface="Times New Roman" panose="02020603050405020304" pitchFamily="18" charset="0"/>
                <a:cs typeface="Times New Roman" panose="02020603050405020304" pitchFamily="18" charset="0"/>
              </a:rPr>
              <a:t>Answers:</a:t>
            </a:r>
            <a:r>
              <a:rPr lang="en-CA" sz="2400" dirty="0">
                <a:solidFill>
                  <a:srgbClr val="0070C0"/>
                </a:solidFill>
                <a:latin typeface="Times New Roman" panose="02020603050405020304" pitchFamily="18" charset="0"/>
                <a:cs typeface="Times New Roman" panose="02020603050405020304" pitchFamily="18" charset="0"/>
              </a:rPr>
              <a:t> </a:t>
            </a:r>
          </a:p>
        </p:txBody>
      </p:sp>
      <p:sp>
        <p:nvSpPr>
          <p:cNvPr id="3" name="Content Placeholder 2"/>
          <p:cNvSpPr>
            <a:spLocks noGrp="1"/>
          </p:cNvSpPr>
          <p:nvPr>
            <p:ph idx="1"/>
          </p:nvPr>
        </p:nvSpPr>
        <p:spPr>
          <a:xfrm>
            <a:off x="457199" y="819807"/>
            <a:ext cx="8182304" cy="5442255"/>
          </a:xfrm>
        </p:spPr>
        <p:txBody>
          <a:bodyPr>
            <a:normAutofit lnSpcReduction="10000"/>
          </a:bodyPr>
          <a:lstStyle/>
          <a:p>
            <a:pPr marL="227013" indent="-227013">
              <a:buAutoNum type="arabicPeriod"/>
            </a:pPr>
            <a:r>
              <a:rPr lang="en-CA" sz="1800" dirty="0">
                <a:latin typeface="Times New Roman" panose="02020603050405020304" pitchFamily="18" charset="0"/>
                <a:cs typeface="Times New Roman" panose="02020603050405020304" pitchFamily="18" charset="0"/>
              </a:rPr>
              <a:t>Posting an unflattering picture of a co-worker on Instagram.</a:t>
            </a:r>
          </a:p>
          <a:p>
            <a:pPr marL="460375" indent="-227013">
              <a:buNone/>
            </a:pPr>
            <a:r>
              <a:rPr lang="en-CA" sz="1600" i="1" dirty="0">
                <a:latin typeface="Times New Roman" panose="02020603050405020304" pitchFamily="18" charset="0"/>
                <a:cs typeface="Times New Roman" panose="02020603050405020304" pitchFamily="18" charset="0"/>
              </a:rPr>
              <a:t>	</a:t>
            </a:r>
            <a:r>
              <a:rPr lang="en-CA" sz="1500" i="1" dirty="0">
                <a:latin typeface="Times New Roman" panose="02020603050405020304" pitchFamily="18" charset="0"/>
                <a:cs typeface="Times New Roman" panose="02020603050405020304" pitchFamily="18" charset="0"/>
              </a:rPr>
              <a:t>Yes.  Displaying an image that could cause humiliation is bullying and harassment. </a:t>
            </a:r>
          </a:p>
          <a:p>
            <a:pPr marL="227013" indent="-227013">
              <a:buNone/>
            </a:pPr>
            <a:endParaRPr lang="en-CA" sz="1600" i="1" dirty="0">
              <a:latin typeface="Times New Roman" panose="02020603050405020304" pitchFamily="18" charset="0"/>
              <a:cs typeface="Times New Roman" panose="02020603050405020304" pitchFamily="18" charset="0"/>
            </a:endParaRPr>
          </a:p>
          <a:p>
            <a:pPr marL="227013" indent="-227013">
              <a:buNone/>
            </a:pPr>
            <a:r>
              <a:rPr lang="en-CA" sz="1600" dirty="0">
                <a:latin typeface="Times New Roman" panose="02020603050405020304" pitchFamily="18" charset="0"/>
                <a:cs typeface="Times New Roman" panose="02020603050405020304" pitchFamily="18" charset="0"/>
              </a:rPr>
              <a:t>2.	</a:t>
            </a:r>
            <a:r>
              <a:rPr lang="en-CA" sz="1800" dirty="0">
                <a:latin typeface="Times New Roman" panose="02020603050405020304" pitchFamily="18" charset="0"/>
                <a:cs typeface="Times New Roman" panose="02020603050405020304" pitchFamily="18" charset="0"/>
              </a:rPr>
              <a:t>Teacher A tells Teacher B to straighten up the classroom after Teacher B has finished teaching in the room.</a:t>
            </a:r>
          </a:p>
          <a:p>
            <a:pPr marL="460375" lvl="1" indent="0">
              <a:buNone/>
            </a:pPr>
            <a:r>
              <a:rPr lang="en-CA" sz="1500" i="1" dirty="0">
                <a:latin typeface="Times New Roman" panose="02020603050405020304" pitchFamily="18" charset="0"/>
                <a:cs typeface="Times New Roman" panose="02020603050405020304" pitchFamily="18" charset="0"/>
              </a:rPr>
              <a:t>No. Offering constructive feedback is not bullying and harassment. </a:t>
            </a:r>
          </a:p>
          <a:p>
            <a:pPr marL="857250" lvl="1" indent="-457200">
              <a:buAutoNum type="arabicPeriod" startAt="6"/>
            </a:pPr>
            <a:endParaRPr lang="en-CA" sz="1600" i="1" dirty="0">
              <a:latin typeface="Times New Roman" panose="02020603050405020304" pitchFamily="18" charset="0"/>
              <a:cs typeface="Times New Roman" panose="02020603050405020304" pitchFamily="18" charset="0"/>
            </a:endParaRPr>
          </a:p>
          <a:p>
            <a:pPr marL="227013" indent="-227013">
              <a:buNone/>
            </a:pPr>
            <a:r>
              <a:rPr lang="en-CA" sz="1600" dirty="0">
                <a:latin typeface="Times New Roman" panose="02020603050405020304" pitchFamily="18" charset="0"/>
                <a:cs typeface="Times New Roman" panose="02020603050405020304" pitchFamily="18" charset="0"/>
              </a:rPr>
              <a:t>3.	</a:t>
            </a:r>
            <a:r>
              <a:rPr lang="en-CA" sz="1800" dirty="0">
                <a:latin typeface="Times New Roman" panose="02020603050405020304" pitchFamily="18" charset="0"/>
                <a:cs typeface="Times New Roman" panose="02020603050405020304" pitchFamily="18" charset="0"/>
              </a:rPr>
              <a:t>Tweeting about a party that you are hosting, even though not all of your co-workers are invited.</a:t>
            </a:r>
          </a:p>
          <a:p>
            <a:pPr marL="457200" lvl="1" indent="0">
              <a:buNone/>
            </a:pPr>
            <a:r>
              <a:rPr lang="en-CA" sz="1500" i="1" dirty="0">
                <a:latin typeface="Times New Roman" panose="02020603050405020304" pitchFamily="18" charset="0"/>
                <a:cs typeface="Times New Roman" panose="02020603050405020304" pitchFamily="18" charset="0"/>
              </a:rPr>
              <a:t>No. Excluding workers, online or in person is not bullying or harassment</a:t>
            </a:r>
            <a:r>
              <a:rPr lang="en-CA" sz="1600" i="1" dirty="0">
                <a:latin typeface="Times New Roman" panose="02020603050405020304" pitchFamily="18" charset="0"/>
                <a:cs typeface="Times New Roman" panose="02020603050405020304" pitchFamily="18" charset="0"/>
              </a:rPr>
              <a:t>. </a:t>
            </a:r>
          </a:p>
          <a:p>
            <a:pPr marL="457200" lvl="1" indent="0">
              <a:buNone/>
            </a:pPr>
            <a:endParaRPr lang="en-CA" sz="1600" i="1" dirty="0">
              <a:latin typeface="Times New Roman" panose="02020603050405020304" pitchFamily="18" charset="0"/>
              <a:cs typeface="Times New Roman" panose="02020603050405020304" pitchFamily="18" charset="0"/>
            </a:endParaRPr>
          </a:p>
          <a:p>
            <a:pPr marL="227013" indent="-227013">
              <a:buNone/>
            </a:pPr>
            <a:r>
              <a:rPr lang="en-CA" sz="1500" dirty="0">
                <a:latin typeface="Times New Roman" panose="02020603050405020304" pitchFamily="18" charset="0"/>
                <a:cs typeface="Times New Roman" panose="02020603050405020304" pitchFamily="18" charset="0"/>
              </a:rPr>
              <a:t>4</a:t>
            </a:r>
            <a:r>
              <a:rPr lang="en-CA" sz="2000" dirty="0">
                <a:latin typeface="Times New Roman" panose="02020603050405020304" pitchFamily="18" charset="0"/>
                <a:cs typeface="Times New Roman" panose="02020603050405020304" pitchFamily="18" charset="0"/>
              </a:rPr>
              <a:t>.	</a:t>
            </a:r>
            <a:r>
              <a:rPr lang="en-CA" sz="1800" dirty="0">
                <a:latin typeface="Times New Roman" panose="02020603050405020304" pitchFamily="18" charset="0"/>
                <a:cs typeface="Times New Roman" panose="02020603050405020304" pitchFamily="18" charset="0"/>
              </a:rPr>
              <a:t>Sending a threatening or provocative email to a co-worker.</a:t>
            </a:r>
          </a:p>
          <a:p>
            <a:pPr marL="460375" lvl="1" indent="0">
              <a:buNone/>
            </a:pPr>
            <a:r>
              <a:rPr lang="en-CA" sz="1500" i="1" dirty="0">
                <a:latin typeface="Times New Roman" panose="02020603050405020304" pitchFamily="18" charset="0"/>
                <a:cs typeface="Times New Roman" panose="02020603050405020304" pitchFamily="18" charset="0"/>
              </a:rPr>
              <a:t>Yes. Sending unwanted, inappropriate or threatening messages is bullying and harassment. </a:t>
            </a:r>
          </a:p>
          <a:p>
            <a:pPr marL="400050" lvl="1" indent="0">
              <a:buNone/>
            </a:pPr>
            <a:endParaRPr lang="en-CA" sz="1600" dirty="0">
              <a:latin typeface="Times New Roman" panose="02020603050405020304" pitchFamily="18" charset="0"/>
              <a:cs typeface="Times New Roman" panose="02020603050405020304" pitchFamily="18" charset="0"/>
            </a:endParaRPr>
          </a:p>
          <a:p>
            <a:pPr marL="227013" indent="-227013">
              <a:buNone/>
            </a:pPr>
            <a:r>
              <a:rPr lang="en-CA" sz="1500" dirty="0">
                <a:latin typeface="Times New Roman" panose="02020603050405020304" pitchFamily="18" charset="0"/>
                <a:cs typeface="Times New Roman" panose="02020603050405020304" pitchFamily="18" charset="0"/>
              </a:rPr>
              <a:t>5</a:t>
            </a:r>
            <a:r>
              <a:rPr lang="en-CA" sz="2000" dirty="0">
                <a:latin typeface="Times New Roman" panose="02020603050405020304" pitchFamily="18" charset="0"/>
                <a:cs typeface="Times New Roman" panose="02020603050405020304" pitchFamily="18" charset="0"/>
              </a:rPr>
              <a:t>.	</a:t>
            </a:r>
            <a:r>
              <a:rPr lang="en-CA" sz="1800" dirty="0">
                <a:latin typeface="Times New Roman" panose="02020603050405020304" pitchFamily="18" charset="0"/>
                <a:cs typeface="Times New Roman" panose="02020603050405020304" pitchFamily="18" charset="0"/>
              </a:rPr>
              <a:t>A staff member becomes upset during a department meeting and stands up, moves physically close to the staff member that they are angry with, and raises his voice and points his finger. </a:t>
            </a:r>
          </a:p>
          <a:p>
            <a:pPr lvl="2">
              <a:buAutoNum type="arabicPeriod" startAt="10"/>
            </a:pPr>
            <a:endParaRPr lang="en-CA" sz="600" dirty="0">
              <a:latin typeface="Times New Roman" panose="02020603050405020304" pitchFamily="18" charset="0"/>
              <a:cs typeface="Times New Roman" panose="02020603050405020304" pitchFamily="18" charset="0"/>
            </a:endParaRPr>
          </a:p>
          <a:p>
            <a:pPr marL="457200" lvl="1" indent="0">
              <a:buNone/>
            </a:pPr>
            <a:r>
              <a:rPr lang="en-CA" sz="1500" i="1" dirty="0">
                <a:latin typeface="Times New Roman" panose="02020603050405020304" pitchFamily="18" charset="0"/>
                <a:cs typeface="Times New Roman" panose="02020603050405020304" pitchFamily="18" charset="0"/>
              </a:rPr>
              <a:t>Yes.  This is considered an aggressive and threatening gesture and is seen as bullying and harassment behaviour. </a:t>
            </a:r>
            <a:endParaRPr lang="en-CA" sz="1500" dirty="0"/>
          </a:p>
          <a:p>
            <a:pPr marL="0" indent="0">
              <a:buNone/>
            </a:pPr>
            <a:endParaRPr lang="en-CA" sz="1600" dirty="0"/>
          </a:p>
        </p:txBody>
      </p:sp>
    </p:spTree>
    <p:extLst>
      <p:ext uri="{BB962C8B-B14F-4D97-AF65-F5344CB8AC3E}">
        <p14:creationId xmlns:p14="http://schemas.microsoft.com/office/powerpoint/2010/main" val="3108108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149" y="252943"/>
            <a:ext cx="8477118" cy="1143000"/>
          </a:xfrm>
        </p:spPr>
        <p:txBody>
          <a:bodyPr>
            <a:normAutofit/>
          </a:bodyPr>
          <a:lstStyle/>
          <a:p>
            <a:pPr algn="l"/>
            <a:r>
              <a:rPr lang="en-CA" sz="2800" dirty="0">
                <a:solidFill>
                  <a:srgbClr val="0070C0"/>
                </a:solidFill>
                <a:latin typeface="Times New Roman" panose="02020603050405020304" pitchFamily="18" charset="0"/>
                <a:cs typeface="Times New Roman" panose="02020603050405020304" pitchFamily="18" charset="0"/>
              </a:rPr>
              <a:t>Section 2: Desirable Workplace Culture </a:t>
            </a:r>
          </a:p>
        </p:txBody>
      </p:sp>
      <p:sp>
        <p:nvSpPr>
          <p:cNvPr id="3" name="Content Placeholder 2"/>
          <p:cNvSpPr>
            <a:spLocks noGrp="1"/>
          </p:cNvSpPr>
          <p:nvPr>
            <p:ph idx="1"/>
          </p:nvPr>
        </p:nvSpPr>
        <p:spPr>
          <a:xfrm>
            <a:off x="599149" y="1311750"/>
            <a:ext cx="8229600" cy="4656666"/>
          </a:xfrm>
        </p:spPr>
        <p:txBody>
          <a:bodyPr>
            <a:noAutofit/>
          </a:bodyPr>
          <a:lstStyle/>
          <a:p>
            <a:pPr marL="0" lvl="2" indent="0">
              <a:buNone/>
            </a:pPr>
            <a:r>
              <a:rPr lang="en-CA" sz="2000" i="1" dirty="0">
                <a:solidFill>
                  <a:srgbClr val="0070C0"/>
                </a:solidFill>
                <a:latin typeface="Times New Roman" panose="02020603050405020304" pitchFamily="18" charset="0"/>
                <a:cs typeface="Times New Roman" panose="02020603050405020304" pitchFamily="18" charset="0"/>
              </a:rPr>
              <a:t>The Burnaby School District strives to foster a workplace culture that values diversity &amp; inclusivity and respects employee rights</a:t>
            </a:r>
            <a:r>
              <a:rPr lang="en-CA" sz="2000" i="1" dirty="0">
                <a:latin typeface="Times New Roman" panose="02020603050405020304" pitchFamily="18" charset="0"/>
                <a:cs typeface="Times New Roman" panose="02020603050405020304" pitchFamily="18" charset="0"/>
              </a:rPr>
              <a:t>. </a:t>
            </a:r>
          </a:p>
          <a:p>
            <a:pPr marL="0" lvl="2" indent="0">
              <a:buNone/>
            </a:pPr>
            <a:endParaRPr lang="en-CA" sz="1800" dirty="0">
              <a:latin typeface="Times New Roman" panose="02020603050405020304" pitchFamily="18" charset="0"/>
              <a:cs typeface="Times New Roman" panose="02020603050405020304" pitchFamily="18" charset="0"/>
            </a:endParaRPr>
          </a:p>
          <a:p>
            <a:pPr marL="0" indent="0">
              <a:buNone/>
            </a:pPr>
            <a:r>
              <a:rPr lang="en-CA" sz="1800" dirty="0">
                <a:latin typeface="Times New Roman" panose="02020603050405020304" pitchFamily="18" charset="0"/>
                <a:cs typeface="Times New Roman" panose="02020603050405020304" pitchFamily="18" charset="0"/>
              </a:rPr>
              <a:t>Every employee has the right to work in a safe environment:</a:t>
            </a:r>
          </a:p>
          <a:p>
            <a:pPr marL="687388"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That is free from bullying and harassment</a:t>
            </a:r>
          </a:p>
          <a:p>
            <a:pPr marL="687388"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Where there is freedom to lodge a complainant of bullying and harassment </a:t>
            </a:r>
          </a:p>
          <a:p>
            <a:pPr marL="687388"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Where there is no fear of reprisal after a complaint has been lodged</a:t>
            </a:r>
          </a:p>
          <a:p>
            <a:pPr marL="0" lvl="2" indent="0">
              <a:buNone/>
            </a:pPr>
            <a:endParaRPr lang="en-CA"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7532" y="3697536"/>
            <a:ext cx="3496733" cy="2151062"/>
          </a:xfrm>
          <a:prstGeom prst="rect">
            <a:avLst/>
          </a:prstGeom>
        </p:spPr>
      </p:pic>
    </p:spTree>
    <p:extLst>
      <p:ext uri="{BB962C8B-B14F-4D97-AF65-F5344CB8AC3E}">
        <p14:creationId xmlns:p14="http://schemas.microsoft.com/office/powerpoint/2010/main" val="3107662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826" y="685800"/>
            <a:ext cx="8101374" cy="846608"/>
          </a:xfrm>
        </p:spPr>
        <p:txBody>
          <a:bodyPr>
            <a:noAutofit/>
          </a:bodyPr>
          <a:lstStyle/>
          <a:p>
            <a:pPr algn="l"/>
            <a:r>
              <a:rPr lang="en-CA" sz="2400" i="1" dirty="0">
                <a:solidFill>
                  <a:srgbClr val="0070C0"/>
                </a:solidFill>
                <a:latin typeface="Times New Roman" panose="02020603050405020304" pitchFamily="18" charset="0"/>
                <a:cs typeface="Times New Roman" panose="02020603050405020304" pitchFamily="18" charset="0"/>
              </a:rPr>
              <a:t>These rights are protected</a:t>
            </a:r>
            <a:r>
              <a:rPr lang="en-CA" sz="2400" dirty="0">
                <a:latin typeface="Times New Roman" panose="02020603050405020304" pitchFamily="18" charset="0"/>
                <a:cs typeface="Times New Roman" panose="02020603050405020304" pitchFamily="18" charset="0"/>
              </a:rPr>
              <a:t>:</a:t>
            </a:r>
            <a:br>
              <a:rPr lang="en-CA" sz="2400" dirty="0">
                <a:latin typeface="Times New Roman" panose="02020603050405020304" pitchFamily="18" charset="0"/>
                <a:cs typeface="Times New Roman" panose="02020603050405020304" pitchFamily="18" charset="0"/>
              </a:rPr>
            </a:br>
            <a:endParaRPr lang="en-CA"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9600" y="1532408"/>
            <a:ext cx="7304690" cy="3298146"/>
          </a:xfrm>
        </p:spPr>
        <p:txBody>
          <a:bodyPr>
            <a:normAutofit/>
          </a:bodyPr>
          <a:lstStyle/>
          <a:p>
            <a:pPr marL="687388"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Canadian Charter of Rights and Freedoms</a:t>
            </a:r>
          </a:p>
          <a:p>
            <a:pPr marL="687388"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B.C. Human Rights Code </a:t>
            </a:r>
          </a:p>
          <a:p>
            <a:pPr marL="687388"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Occupational Health &amp; Safety Policies</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Bullying and Harassment WorkSafeBC Policy</a:t>
            </a:r>
          </a:p>
          <a:p>
            <a:pPr marL="687388" lvl="2" indent="-227013"/>
            <a:r>
              <a:rPr lang="en-CA" sz="1800" dirty="0">
                <a:latin typeface="Times New Roman" panose="02020603050405020304" pitchFamily="18" charset="0"/>
                <a:cs typeface="Times New Roman" panose="02020603050405020304" pitchFamily="18" charset="0"/>
              </a:rPr>
              <a:t>BTA Collective Agreement–E.2– Harassment/Sexual Harassment</a:t>
            </a:r>
          </a:p>
          <a:p>
            <a:pPr marL="687388" lvl="2" indent="-227013"/>
            <a:r>
              <a:rPr lang="en-CA" sz="1800" dirty="0">
                <a:latin typeface="Times New Roman" panose="02020603050405020304" pitchFamily="18" charset="0"/>
                <a:cs typeface="Times New Roman" panose="02020603050405020304" pitchFamily="18" charset="0"/>
              </a:rPr>
              <a:t>CUPE Collective Agreement– Clause 27 – Human Rights</a:t>
            </a:r>
          </a:p>
          <a:p>
            <a:pPr marL="687388" indent="-227013"/>
            <a:r>
              <a:rPr lang="en-CA" sz="1800" dirty="0">
                <a:latin typeface="Times New Roman" panose="02020603050405020304" pitchFamily="18" charset="0"/>
                <a:cs typeface="Times New Roman" panose="02020603050405020304" pitchFamily="18" charset="0"/>
              </a:rPr>
              <a:t>Burnaby Board of Education Policy 4.05.00 Workplace Bullying and Harassment Prevention</a:t>
            </a:r>
          </a:p>
          <a:p>
            <a:endParaRPr lang="en-CA" sz="1400" dirty="0">
              <a:latin typeface="Times New Roman" panose="02020603050405020304" pitchFamily="18" charset="0"/>
              <a:cs typeface="Times New Roman" panose="02020603050405020304" pitchFamily="18" charset="0"/>
            </a:endParaRPr>
          </a:p>
          <a:p>
            <a:endParaRPr lang="en-CA" sz="1400" dirty="0">
              <a:latin typeface="Times New Roman" panose="02020603050405020304" pitchFamily="18" charset="0"/>
              <a:cs typeface="Times New Roman" panose="02020603050405020304" pitchFamily="18" charset="0"/>
            </a:endParaRPr>
          </a:p>
          <a:p>
            <a:endParaRPr lang="en-C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3349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667" y="252943"/>
            <a:ext cx="8356600"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The negative impacts of bullying and harassment in the workplace</a:t>
            </a:r>
          </a:p>
        </p:txBody>
      </p:sp>
      <p:sp>
        <p:nvSpPr>
          <p:cNvPr id="3" name="Content Placeholder 2"/>
          <p:cNvSpPr>
            <a:spLocks noGrp="1"/>
          </p:cNvSpPr>
          <p:nvPr>
            <p:ph idx="1"/>
          </p:nvPr>
        </p:nvSpPr>
        <p:spPr>
          <a:xfrm>
            <a:off x="529167" y="1280159"/>
            <a:ext cx="8229600" cy="4723350"/>
          </a:xfrm>
        </p:spPr>
        <p:txBody>
          <a:bodyPr>
            <a:noAutofit/>
          </a:bodyPr>
          <a:lstStyle/>
          <a:p>
            <a:pPr marL="0" lvl="1" indent="0">
              <a:buNone/>
            </a:pPr>
            <a:r>
              <a:rPr lang="en-CA" sz="2000" i="1" dirty="0">
                <a:latin typeface="Times New Roman" panose="02020603050405020304" pitchFamily="18" charset="0"/>
                <a:cs typeface="Times New Roman" panose="02020603050405020304" pitchFamily="18" charset="0"/>
              </a:rPr>
              <a:t>Being humiliated and/or intimidated can cause us to feel unwanted, stressed, unhappy, unappreciated and disrespected. </a:t>
            </a:r>
          </a:p>
          <a:p>
            <a:pPr marL="457200" lvl="1" indent="0">
              <a:buNone/>
            </a:pPr>
            <a:endParaRPr lang="en-CA" sz="900" dirty="0">
              <a:latin typeface="Times New Roman" panose="02020603050405020304" pitchFamily="18" charset="0"/>
              <a:cs typeface="Times New Roman" panose="02020603050405020304" pitchFamily="18" charset="0"/>
            </a:endParaRPr>
          </a:p>
          <a:p>
            <a:pPr marL="355600" lvl="1" indent="0">
              <a:buNone/>
            </a:pPr>
            <a:r>
              <a:rPr lang="en-CA" sz="2000" i="1" dirty="0">
                <a:solidFill>
                  <a:srgbClr val="0070C0"/>
                </a:solidFill>
                <a:latin typeface="Times New Roman" panose="02020603050405020304" pitchFamily="18" charset="0"/>
                <a:cs typeface="Times New Roman" panose="02020603050405020304" pitchFamily="18" charset="0"/>
              </a:rPr>
              <a:t>Work culture </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Lower morale </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Physical and/or psychological injury to individuals</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Unhealthy and unproductive relationships between staff, management, and groups</a:t>
            </a:r>
          </a:p>
          <a:p>
            <a:pPr marL="914400" lvl="2" indent="0">
              <a:buNone/>
            </a:pPr>
            <a:endParaRPr lang="en-CA" sz="800" dirty="0">
              <a:latin typeface="Times New Roman" panose="02020603050405020304" pitchFamily="18" charset="0"/>
              <a:cs typeface="Times New Roman" panose="02020603050405020304" pitchFamily="18" charset="0"/>
            </a:endParaRPr>
          </a:p>
          <a:p>
            <a:pPr marL="355600" lvl="2" indent="0">
              <a:buNone/>
            </a:pPr>
            <a:r>
              <a:rPr lang="en-CA" sz="2000" i="1" dirty="0">
                <a:solidFill>
                  <a:srgbClr val="0070C0"/>
                </a:solidFill>
                <a:latin typeface="Times New Roman" panose="02020603050405020304" pitchFamily="18" charset="0"/>
                <a:cs typeface="Times New Roman" panose="02020603050405020304" pitchFamily="18" charset="0"/>
              </a:rPr>
              <a:t>Individuals</a:t>
            </a:r>
            <a:r>
              <a:rPr lang="en-CA" sz="2000" dirty="0">
                <a:solidFill>
                  <a:srgbClr val="0070C0"/>
                </a:solidFill>
                <a:latin typeface="Times New Roman" panose="02020603050405020304" pitchFamily="18" charset="0"/>
                <a:cs typeface="Times New Roman" panose="02020603050405020304" pitchFamily="18" charset="0"/>
              </a:rPr>
              <a:t> </a:t>
            </a:r>
          </a:p>
          <a:p>
            <a:pPr marL="687388" lvl="3"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Health and safety issues</a:t>
            </a:r>
          </a:p>
          <a:p>
            <a:pPr marL="687388" lvl="3"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Higher absenteeism</a:t>
            </a:r>
          </a:p>
          <a:p>
            <a:pPr marL="687388" lvl="3"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Higher staff turnover</a:t>
            </a:r>
          </a:p>
          <a:p>
            <a:pPr marL="687388" lvl="3"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Decreased productivity</a:t>
            </a:r>
          </a:p>
          <a:p>
            <a:pPr marL="687388" lvl="3"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Decreased sense of community</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1160" y="3707040"/>
            <a:ext cx="2771228" cy="1923752"/>
          </a:xfrm>
          <a:prstGeom prst="rect">
            <a:avLst/>
          </a:prstGeom>
        </p:spPr>
      </p:pic>
    </p:spTree>
    <p:extLst>
      <p:ext uri="{BB962C8B-B14F-4D97-AF65-F5344CB8AC3E}">
        <p14:creationId xmlns:p14="http://schemas.microsoft.com/office/powerpoint/2010/main" val="2613325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783" y="252943"/>
            <a:ext cx="8229484"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How can we prevent unwanted behaviour in the workplace </a:t>
            </a:r>
            <a:r>
              <a:rPr lang="en-CA" sz="2400" dirty="0">
                <a:latin typeface="Times New Roman" panose="02020603050405020304" pitchFamily="18" charset="0"/>
                <a:cs typeface="Times New Roman" panose="02020603050405020304" pitchFamily="18" charset="0"/>
              </a:rPr>
              <a:t>?</a:t>
            </a:r>
          </a:p>
        </p:txBody>
      </p:sp>
      <p:sp>
        <p:nvSpPr>
          <p:cNvPr id="3" name="Content Placeholder 2"/>
          <p:cNvSpPr>
            <a:spLocks noGrp="1"/>
          </p:cNvSpPr>
          <p:nvPr>
            <p:ph idx="1"/>
          </p:nvPr>
        </p:nvSpPr>
        <p:spPr>
          <a:xfrm>
            <a:off x="390986" y="1395943"/>
            <a:ext cx="8431282" cy="4793189"/>
          </a:xfrm>
        </p:spPr>
        <p:txBody>
          <a:bodyPr>
            <a:noAutofit/>
          </a:bodyPr>
          <a:lstStyle/>
          <a:p>
            <a:pPr marL="687388" lvl="1" indent="-227013">
              <a:buFont typeface="Arial" panose="020B0604020202020204" pitchFamily="34" charset="0"/>
              <a:buChar char="•"/>
            </a:pPr>
            <a:r>
              <a:rPr lang="en-CA" sz="1800" i="1" dirty="0">
                <a:solidFill>
                  <a:srgbClr val="0070C0"/>
                </a:solidFill>
                <a:latin typeface="Times New Roman" panose="02020603050405020304" pitchFamily="18" charset="0"/>
                <a:cs typeface="Times New Roman" panose="02020603050405020304" pitchFamily="18" charset="0"/>
              </a:rPr>
              <a:t>Don’t</a:t>
            </a:r>
            <a:r>
              <a:rPr lang="en-CA" sz="1800" dirty="0">
                <a:latin typeface="Times New Roman" panose="02020603050405020304" pitchFamily="18" charset="0"/>
                <a:cs typeface="Times New Roman" panose="02020603050405020304" pitchFamily="18" charset="0"/>
              </a:rPr>
              <a:t> participate in malicious gossip</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Be </a:t>
            </a:r>
            <a:r>
              <a:rPr lang="en-CA" sz="1800" i="1" dirty="0">
                <a:latin typeface="Times New Roman" panose="02020603050405020304" pitchFamily="18" charset="0"/>
                <a:cs typeface="Times New Roman" panose="02020603050405020304" pitchFamily="18" charset="0"/>
              </a:rPr>
              <a:t>respectful</a:t>
            </a:r>
          </a:p>
          <a:p>
            <a:pPr marL="687388" lvl="2" indent="-2381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Let people </a:t>
            </a:r>
            <a:r>
              <a:rPr lang="en-CA" sz="1800" i="1" dirty="0">
                <a:solidFill>
                  <a:srgbClr val="0070C0"/>
                </a:solidFill>
                <a:latin typeface="Times New Roman" panose="02020603050405020304" pitchFamily="18" charset="0"/>
                <a:cs typeface="Times New Roman" panose="02020603050405020304" pitchFamily="18" charset="0"/>
              </a:rPr>
              <a:t>know</a:t>
            </a:r>
            <a:r>
              <a:rPr lang="en-CA" sz="1800" dirty="0">
                <a:latin typeface="Times New Roman" panose="02020603050405020304" pitchFamily="18" charset="0"/>
                <a:cs typeface="Times New Roman" panose="02020603050405020304" pitchFamily="18" charset="0"/>
              </a:rPr>
              <a:t> if you are offended</a:t>
            </a:r>
          </a:p>
          <a:p>
            <a:pPr marL="687388" lvl="2" indent="0">
              <a:buNone/>
            </a:pPr>
            <a:r>
              <a:rPr lang="en-CA" sz="1800" dirty="0">
                <a:latin typeface="Times New Roman" panose="02020603050405020304" pitchFamily="18" charset="0"/>
                <a:cs typeface="Times New Roman" panose="02020603050405020304" pitchFamily="18" charset="0"/>
              </a:rPr>
              <a:t>by their behaviour</a:t>
            </a:r>
          </a:p>
          <a:p>
            <a:pPr marL="687388" lvl="2" indent="-227013">
              <a:buFont typeface="Arial" panose="020B0604020202020204" pitchFamily="34" charset="0"/>
              <a:buChar char="•"/>
            </a:pPr>
            <a:r>
              <a:rPr lang="en-CA" sz="1800" i="1" dirty="0">
                <a:solidFill>
                  <a:srgbClr val="0070C0"/>
                </a:solidFill>
                <a:latin typeface="Times New Roman" panose="02020603050405020304" pitchFamily="18" charset="0"/>
                <a:cs typeface="Times New Roman" panose="02020603050405020304" pitchFamily="18" charset="0"/>
              </a:rPr>
              <a:t>Challenge</a:t>
            </a:r>
            <a:r>
              <a:rPr lang="en-CA" sz="1800" dirty="0">
                <a:latin typeface="Times New Roman" panose="02020603050405020304" pitchFamily="18" charset="0"/>
                <a:cs typeface="Times New Roman" panose="02020603050405020304" pitchFamily="18" charset="0"/>
              </a:rPr>
              <a:t> inappropriate or harassing  </a:t>
            </a:r>
          </a:p>
          <a:p>
            <a:pPr marL="687388" lvl="2" indent="0">
              <a:buNone/>
            </a:pPr>
            <a:r>
              <a:rPr lang="en-CA" sz="1800" dirty="0">
                <a:latin typeface="Times New Roman" panose="02020603050405020304" pitchFamily="18" charset="0"/>
                <a:cs typeface="Times New Roman" panose="02020603050405020304" pitchFamily="18" charset="0"/>
              </a:rPr>
              <a:t>behaviour that you witness</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Be </a:t>
            </a:r>
            <a:r>
              <a:rPr lang="en-CA" sz="1800" i="1" dirty="0">
                <a:solidFill>
                  <a:srgbClr val="0070C0"/>
                </a:solidFill>
                <a:latin typeface="Times New Roman" panose="02020603050405020304" pitchFamily="18" charset="0"/>
                <a:cs typeface="Times New Roman" panose="02020603050405020304" pitchFamily="18" charset="0"/>
              </a:rPr>
              <a:t>willing</a:t>
            </a:r>
            <a:r>
              <a:rPr lang="en-CA" sz="1800" dirty="0">
                <a:latin typeface="Times New Roman" panose="02020603050405020304" pitchFamily="18" charset="0"/>
                <a:cs typeface="Times New Roman" panose="02020603050405020304" pitchFamily="18" charset="0"/>
              </a:rPr>
              <a:t> to change your behaviour</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Pay attention to and </a:t>
            </a:r>
            <a:r>
              <a:rPr lang="en-CA" sz="1800" i="1" dirty="0">
                <a:solidFill>
                  <a:srgbClr val="0070C0"/>
                </a:solidFill>
                <a:latin typeface="Times New Roman" panose="02020603050405020304" pitchFamily="18" charset="0"/>
                <a:cs typeface="Times New Roman" panose="02020603050405020304" pitchFamily="18" charset="0"/>
              </a:rPr>
              <a:t>notice the impact</a:t>
            </a:r>
          </a:p>
          <a:p>
            <a:pPr marL="687388" lvl="2" indent="0">
              <a:buNone/>
            </a:pPr>
            <a:r>
              <a:rPr lang="en-CA" sz="1800" dirty="0">
                <a:latin typeface="Times New Roman" panose="02020603050405020304" pitchFamily="18" charset="0"/>
                <a:cs typeface="Times New Roman" panose="02020603050405020304" pitchFamily="18" charset="0"/>
              </a:rPr>
              <a:t>of your behaviour on others</a:t>
            </a:r>
          </a:p>
          <a:p>
            <a:pPr marL="687388" lvl="2" indent="-238125">
              <a:buFont typeface="Arial" panose="020B0604020202020204" pitchFamily="34" charset="0"/>
              <a:buChar char="•"/>
            </a:pPr>
            <a:r>
              <a:rPr lang="en-CA" sz="1800" i="1" dirty="0">
                <a:solidFill>
                  <a:srgbClr val="0070C0"/>
                </a:solidFill>
                <a:latin typeface="Times New Roman" panose="02020603050405020304" pitchFamily="18" charset="0"/>
                <a:cs typeface="Times New Roman" panose="02020603050405020304" pitchFamily="18" charset="0"/>
              </a:rPr>
              <a:t>Refuse</a:t>
            </a:r>
            <a:r>
              <a:rPr lang="en-CA" sz="1800" dirty="0">
                <a:latin typeface="Times New Roman" panose="02020603050405020304" pitchFamily="18" charset="0"/>
                <a:cs typeface="Times New Roman" panose="02020603050405020304" pitchFamily="18" charset="0"/>
              </a:rPr>
              <a:t> to go along with what may seem </a:t>
            </a:r>
          </a:p>
          <a:p>
            <a:pPr marL="687388" lvl="2" indent="0">
              <a:buNone/>
            </a:pPr>
            <a:r>
              <a:rPr lang="en-CA" sz="1800" dirty="0">
                <a:latin typeface="Times New Roman" panose="02020603050405020304" pitchFamily="18" charset="0"/>
                <a:cs typeface="Times New Roman" panose="02020603050405020304" pitchFamily="18" charset="0"/>
              </a:rPr>
              <a:t>to be less serious forms of bullying and harassment</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Be aware of </a:t>
            </a:r>
            <a:r>
              <a:rPr lang="en-CA" sz="1800" i="1" dirty="0">
                <a:solidFill>
                  <a:srgbClr val="0070C0"/>
                </a:solidFill>
                <a:latin typeface="Times New Roman" panose="02020603050405020304" pitchFamily="18" charset="0"/>
                <a:cs typeface="Times New Roman" panose="02020603050405020304" pitchFamily="18" charset="0"/>
              </a:rPr>
              <a:t>resources</a:t>
            </a:r>
            <a:r>
              <a:rPr lang="en-CA" sz="1800" dirty="0">
                <a:latin typeface="Times New Roman" panose="02020603050405020304" pitchFamily="18" charset="0"/>
                <a:cs typeface="Times New Roman" panose="02020603050405020304" pitchFamily="18" charset="0"/>
              </a:rPr>
              <a:t> and offer your </a:t>
            </a:r>
            <a:r>
              <a:rPr lang="en-CA" sz="1800" i="1" dirty="0">
                <a:solidFill>
                  <a:srgbClr val="0070C0"/>
                </a:solidFill>
                <a:latin typeface="Times New Roman" panose="02020603050405020304" pitchFamily="18" charset="0"/>
                <a:cs typeface="Times New Roman" panose="02020603050405020304" pitchFamily="18" charset="0"/>
              </a:rPr>
              <a:t>support</a:t>
            </a:r>
            <a:r>
              <a:rPr lang="en-CA" sz="1800" dirty="0">
                <a:latin typeface="Times New Roman" panose="02020603050405020304" pitchFamily="18" charset="0"/>
                <a:cs typeface="Times New Roman" panose="02020603050405020304" pitchFamily="18" charset="0"/>
              </a:rPr>
              <a:t> to co-workers </a:t>
            </a:r>
          </a:p>
          <a:p>
            <a:pPr marL="687388" lvl="2" indent="0">
              <a:buNone/>
            </a:pPr>
            <a:r>
              <a:rPr lang="en-CA" sz="1800" dirty="0">
                <a:latin typeface="Times New Roman" panose="02020603050405020304" pitchFamily="18" charset="0"/>
                <a:cs typeface="Times New Roman" panose="02020603050405020304" pitchFamily="18" charset="0"/>
              </a:rPr>
              <a:t>who are victims of bullying and harassment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152" y="1675342"/>
            <a:ext cx="3326048" cy="2720084"/>
          </a:xfrm>
          <a:prstGeom prst="rect">
            <a:avLst/>
          </a:prstGeom>
          <a:effectLst>
            <a:glow>
              <a:schemeClr val="bg2">
                <a:alpha val="50000"/>
              </a:schemeClr>
            </a:glow>
          </a:effectLst>
        </p:spPr>
      </p:pic>
    </p:spTree>
    <p:extLst>
      <p:ext uri="{BB962C8B-B14F-4D97-AF65-F5344CB8AC3E}">
        <p14:creationId xmlns:p14="http://schemas.microsoft.com/office/powerpoint/2010/main" val="1911012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15" y="473257"/>
            <a:ext cx="8544909" cy="872067"/>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What are our roles &amp; responsibilities in creating a safe workplace culture ?</a:t>
            </a:r>
          </a:p>
        </p:txBody>
      </p:sp>
      <p:sp>
        <p:nvSpPr>
          <p:cNvPr id="3" name="Content Placeholder 2"/>
          <p:cNvSpPr>
            <a:spLocks noGrp="1"/>
          </p:cNvSpPr>
          <p:nvPr>
            <p:ph idx="1"/>
          </p:nvPr>
        </p:nvSpPr>
        <p:spPr>
          <a:xfrm>
            <a:off x="580170" y="1597573"/>
            <a:ext cx="8229600" cy="4047066"/>
          </a:xfrm>
        </p:spPr>
        <p:txBody>
          <a:bodyPr>
            <a:noAutofit/>
          </a:bodyPr>
          <a:lstStyle/>
          <a:p>
            <a:pPr marL="460375" lvl="1" indent="0">
              <a:buNone/>
            </a:pPr>
            <a:r>
              <a:rPr lang="en-CA" sz="2000" i="1" dirty="0">
                <a:solidFill>
                  <a:srgbClr val="0070C0"/>
                </a:solidFill>
                <a:latin typeface="Times New Roman" panose="02020603050405020304" pitchFamily="18" charset="0"/>
                <a:cs typeface="Times New Roman" panose="02020603050405020304" pitchFamily="18" charset="0"/>
              </a:rPr>
              <a:t>Collective role</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Not to engage in bullying and harassment – model appropriate behaviour</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Comply with the Burnaby School District’s bullying and harassment policy</a:t>
            </a:r>
          </a:p>
          <a:p>
            <a:pPr marL="1119188" lvl="2" indent="-363538">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460375" lvl="2" indent="0">
              <a:buNone/>
            </a:pPr>
            <a:r>
              <a:rPr lang="en-CA" sz="2000" i="1" dirty="0">
                <a:solidFill>
                  <a:srgbClr val="0070C0"/>
                </a:solidFill>
                <a:latin typeface="Times New Roman" panose="02020603050405020304" pitchFamily="18" charset="0"/>
                <a:cs typeface="Times New Roman" panose="02020603050405020304" pitchFamily="18" charset="0"/>
              </a:rPr>
              <a:t>Employer</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Develop a workplace bullying and harassment policy - #4.05.01</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Develop and implement procedures for reporting and dealing with incidents of bullying and harassment</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Inform and train workers </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Conduct annual reviews of the policy statement and reporting procedures</a:t>
            </a:r>
          </a:p>
        </p:txBody>
      </p:sp>
    </p:spTree>
    <p:extLst>
      <p:ext uri="{BB962C8B-B14F-4D97-AF65-F5344CB8AC3E}">
        <p14:creationId xmlns:p14="http://schemas.microsoft.com/office/powerpoint/2010/main" val="422810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252943"/>
            <a:ext cx="8229600" cy="1143000"/>
          </a:xfrm>
        </p:spPr>
        <p:txBody>
          <a:bodyPr>
            <a:normAutofit/>
          </a:bodyPr>
          <a:lstStyle/>
          <a:p>
            <a:pPr algn="l"/>
            <a:r>
              <a:rPr lang="en-CA" sz="2400" i="1" dirty="0">
                <a:latin typeface="Times New Roman" panose="02020603050405020304" pitchFamily="18" charset="0"/>
                <a:cs typeface="Times New Roman" panose="02020603050405020304" pitchFamily="18" charset="0"/>
              </a:rPr>
              <a:t>…</a:t>
            </a:r>
            <a:r>
              <a:rPr lang="en-CA" sz="2000" i="1" dirty="0">
                <a:latin typeface="Times New Roman" panose="02020603050405020304" pitchFamily="18" charset="0"/>
                <a:cs typeface="Times New Roman" panose="02020603050405020304" pitchFamily="18" charset="0"/>
              </a:rPr>
              <a:t>continued</a:t>
            </a:r>
            <a:r>
              <a:rPr lang="en-CA" sz="2400" i="1" dirty="0">
                <a:latin typeface="Times New Roman" panose="02020603050405020304" pitchFamily="18" charset="0"/>
                <a:cs typeface="Times New Roman" panose="02020603050405020304" pitchFamily="18" charset="0"/>
              </a:rPr>
              <a:t>…</a:t>
            </a:r>
            <a:r>
              <a:rPr lang="en-CA" sz="2400" dirty="0">
                <a:latin typeface="Times New Roman" panose="02020603050405020304" pitchFamily="18" charset="0"/>
                <a:cs typeface="Times New Roman" panose="02020603050405020304" pitchFamily="18" charset="0"/>
              </a:rPr>
              <a:t>. </a:t>
            </a:r>
          </a:p>
        </p:txBody>
      </p:sp>
      <p:sp>
        <p:nvSpPr>
          <p:cNvPr id="3" name="Content Placeholder 2"/>
          <p:cNvSpPr>
            <a:spLocks noGrp="1"/>
          </p:cNvSpPr>
          <p:nvPr>
            <p:ph idx="1"/>
          </p:nvPr>
        </p:nvSpPr>
        <p:spPr>
          <a:xfrm>
            <a:off x="592667" y="1135117"/>
            <a:ext cx="8229600" cy="4131149"/>
          </a:xfrm>
        </p:spPr>
        <p:txBody>
          <a:bodyPr>
            <a:noAutofit/>
          </a:bodyPr>
          <a:lstStyle/>
          <a:p>
            <a:pPr marL="719138" lvl="1" indent="-363538">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460375" lvl="1" indent="0">
              <a:buNone/>
            </a:pPr>
            <a:r>
              <a:rPr lang="en-CA" sz="2000" i="1" dirty="0">
                <a:solidFill>
                  <a:srgbClr val="0070C0"/>
                </a:solidFill>
                <a:latin typeface="Times New Roman" panose="02020603050405020304" pitchFamily="18" charset="0"/>
                <a:cs typeface="Times New Roman" panose="02020603050405020304" pitchFamily="18" charset="0"/>
              </a:rPr>
              <a:t>Principal/Vice Principal/Supervisor/Manager</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Monitor the workplace for incidents of disrespectful behaviour</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Intervene promptly </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Take steps to restore positive working relationships</a:t>
            </a:r>
          </a:p>
          <a:p>
            <a:pPr marL="355600" lvl="2" indent="0">
              <a:buNone/>
            </a:pPr>
            <a:endParaRPr lang="en-CA" sz="1200" b="1" i="1" dirty="0">
              <a:latin typeface="Times New Roman" panose="02020603050405020304" pitchFamily="18" charset="0"/>
              <a:cs typeface="Times New Roman" panose="02020603050405020304" pitchFamily="18" charset="0"/>
            </a:endParaRPr>
          </a:p>
          <a:p>
            <a:pPr marL="460375" lvl="2" indent="0">
              <a:buNone/>
            </a:pPr>
            <a:r>
              <a:rPr lang="en-CA" sz="2000" i="1" dirty="0">
                <a:solidFill>
                  <a:srgbClr val="0070C0"/>
                </a:solidFill>
                <a:latin typeface="Times New Roman" panose="02020603050405020304" pitchFamily="18" charset="0"/>
                <a:cs typeface="Times New Roman" panose="02020603050405020304" pitchFamily="18" charset="0"/>
              </a:rPr>
              <a:t>Employees</a:t>
            </a:r>
            <a:r>
              <a:rPr lang="en-CA" sz="2000" dirty="0">
                <a:latin typeface="Times New Roman" panose="02020603050405020304" pitchFamily="18" charset="0"/>
                <a:cs typeface="Times New Roman" panose="02020603050405020304" pitchFamily="18" charset="0"/>
              </a:rPr>
              <a:t>	</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Report bullying and harassment observed or experienced in the workplace</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Maintain respectful working relationships and resolve conflicts</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Seek out support to resolve workplace conflict</a:t>
            </a:r>
          </a:p>
          <a:p>
            <a:pPr marL="687388" lvl="3"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Co-operate with any investigation</a:t>
            </a:r>
          </a:p>
        </p:txBody>
      </p:sp>
    </p:spTree>
    <p:extLst>
      <p:ext uri="{BB962C8B-B14F-4D97-AF65-F5344CB8AC3E}">
        <p14:creationId xmlns:p14="http://schemas.microsoft.com/office/powerpoint/2010/main" val="2882748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467" y="381000"/>
            <a:ext cx="8881533" cy="846668"/>
          </a:xfrm>
        </p:spPr>
        <p:txBody>
          <a:bodyPr>
            <a:normAutofit/>
          </a:bodyPr>
          <a:lstStyle/>
          <a:p>
            <a:br>
              <a:rPr lang="en-CA" sz="2000" dirty="0">
                <a:latin typeface="Times New Roman" panose="02020603050405020304" pitchFamily="18" charset="0"/>
                <a:cs typeface="Times New Roman" panose="02020603050405020304" pitchFamily="18" charset="0"/>
              </a:rPr>
            </a:br>
            <a:r>
              <a:rPr lang="en-CA" sz="2400" dirty="0">
                <a:solidFill>
                  <a:srgbClr val="0070C0"/>
                </a:solidFill>
                <a:latin typeface="Times New Roman" panose="02020603050405020304" pitchFamily="18" charset="0"/>
                <a:cs typeface="Times New Roman" panose="02020603050405020304" pitchFamily="18" charset="0"/>
              </a:rPr>
              <a:t>Section 2: Case Study – Taking Action Against Unwanted Behaviour </a:t>
            </a:r>
          </a:p>
        </p:txBody>
      </p:sp>
      <p:sp>
        <p:nvSpPr>
          <p:cNvPr id="3" name="Content Placeholder 2"/>
          <p:cNvSpPr>
            <a:spLocks noGrp="1"/>
          </p:cNvSpPr>
          <p:nvPr>
            <p:ph idx="1"/>
          </p:nvPr>
        </p:nvSpPr>
        <p:spPr>
          <a:xfrm>
            <a:off x="651933" y="1507066"/>
            <a:ext cx="8229600" cy="4504267"/>
          </a:xfrm>
        </p:spPr>
        <p:txBody>
          <a:bodyPr>
            <a:normAutofit/>
          </a:bodyPr>
          <a:lstStyle/>
          <a:p>
            <a:pPr marL="0" indent="0">
              <a:buNone/>
            </a:pPr>
            <a:r>
              <a:rPr lang="en-CA" sz="1800" dirty="0">
                <a:latin typeface="Times New Roman" panose="02020603050405020304" pitchFamily="18" charset="0"/>
                <a:cs typeface="Times New Roman" panose="02020603050405020304" pitchFamily="18" charset="0"/>
              </a:rPr>
              <a:t>EJ has recently been hired by the Burnaby School District as a custodian. EJ is punctual, completes tasks in a timely manner, and takes care of the tools and materials.  EJ smiles politely with everyone and socializes both at and outside of work with other workers who are of the same ethnic heritage.  </a:t>
            </a:r>
          </a:p>
          <a:p>
            <a:pPr marL="0" indent="0">
              <a:buNone/>
            </a:pPr>
            <a:endParaRPr lang="en-CA" sz="1800" dirty="0">
              <a:latin typeface="Times New Roman" panose="02020603050405020304" pitchFamily="18" charset="0"/>
              <a:cs typeface="Times New Roman" panose="02020603050405020304" pitchFamily="18" charset="0"/>
            </a:endParaRPr>
          </a:p>
          <a:p>
            <a:pPr marL="0" indent="0">
              <a:buNone/>
            </a:pPr>
            <a:r>
              <a:rPr lang="en-CA" sz="1800" dirty="0">
                <a:latin typeface="Times New Roman" panose="02020603050405020304" pitchFamily="18" charset="0"/>
                <a:cs typeface="Times New Roman" panose="02020603050405020304" pitchFamily="18" charset="0"/>
              </a:rPr>
              <a:t>Things started going wrong with the equipment that EJ used. First the broom was discovered broken, and then the vacuum cleaner.  Recently, after cleaning a classroom, EJ went back to the room to look for something and discovered that it was a mess again.  EJ suspected someone was doing these things deliberately.  </a:t>
            </a:r>
          </a:p>
          <a:p>
            <a:pPr marL="0" indent="0">
              <a:buNone/>
            </a:pPr>
            <a:endParaRPr lang="en-CA" sz="1800" dirty="0">
              <a:latin typeface="Times New Roman" panose="02020603050405020304" pitchFamily="18" charset="0"/>
              <a:cs typeface="Times New Roman" panose="02020603050405020304" pitchFamily="18" charset="0"/>
            </a:endParaRPr>
          </a:p>
          <a:p>
            <a:pPr marL="0" indent="0">
              <a:buNone/>
            </a:pPr>
            <a:r>
              <a:rPr lang="en-CA" sz="1800" dirty="0">
                <a:latin typeface="Times New Roman" panose="02020603050405020304" pitchFamily="18" charset="0"/>
                <a:cs typeface="Times New Roman" panose="02020603050405020304" pitchFamily="18" charset="0"/>
              </a:rPr>
              <a:t>Just before entering the room, EJ noticed Laurie, another custodian, leaving the room.  This was the same worker who had reported EJ as being unfriendly.  A friend of EJ’s said that they saw Laurie break the broom.  After these events occurred, EJ smiles less often and has been missing days of work.  </a:t>
            </a:r>
          </a:p>
        </p:txBody>
      </p:sp>
    </p:spTree>
    <p:extLst>
      <p:ext uri="{BB962C8B-B14F-4D97-AF65-F5344CB8AC3E}">
        <p14:creationId xmlns:p14="http://schemas.microsoft.com/office/powerpoint/2010/main" val="2886275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0331" y="681038"/>
            <a:ext cx="8136468" cy="487362"/>
          </a:xfrm>
        </p:spPr>
        <p:txBody>
          <a:bodyPr>
            <a:normAutofit/>
          </a:bodyPr>
          <a:lstStyle/>
          <a:p>
            <a:pPr algn="l"/>
            <a:r>
              <a:rPr lang="en-CA" sz="2400" i="1" dirty="0">
                <a:solidFill>
                  <a:srgbClr val="0070C0"/>
                </a:solidFill>
                <a:latin typeface="Times New Roman" panose="02020603050405020304" pitchFamily="18" charset="0"/>
                <a:cs typeface="Times New Roman" panose="02020603050405020304" pitchFamily="18" charset="0"/>
              </a:rPr>
              <a:t>Review Questions:</a:t>
            </a:r>
          </a:p>
        </p:txBody>
      </p:sp>
      <p:sp>
        <p:nvSpPr>
          <p:cNvPr id="5" name="Content Placeholder 4"/>
          <p:cNvSpPr>
            <a:spLocks noGrp="1"/>
          </p:cNvSpPr>
          <p:nvPr>
            <p:ph idx="1"/>
          </p:nvPr>
        </p:nvSpPr>
        <p:spPr>
          <a:xfrm>
            <a:off x="550332" y="1363133"/>
            <a:ext cx="8136467" cy="4800599"/>
          </a:xfrm>
        </p:spPr>
        <p:txBody>
          <a:bodyPr>
            <a:normAutofit/>
          </a:bodyPr>
          <a:lstStyle/>
          <a:p>
            <a:pPr marL="355600" indent="-355600">
              <a:buNone/>
            </a:pPr>
            <a:r>
              <a:rPr lang="en-CA" sz="1600" dirty="0">
                <a:latin typeface="Times New Roman" panose="02020603050405020304" pitchFamily="18" charset="0"/>
                <a:cs typeface="Times New Roman" panose="02020603050405020304" pitchFamily="18" charset="0"/>
              </a:rPr>
              <a:t>1.	</a:t>
            </a:r>
            <a:r>
              <a:rPr lang="en-CA" sz="1800" dirty="0">
                <a:latin typeface="Times New Roman" panose="02020603050405020304" pitchFamily="18" charset="0"/>
                <a:cs typeface="Times New Roman" panose="02020603050405020304" pitchFamily="18" charset="0"/>
              </a:rPr>
              <a:t>You are EJ’s friend who saw Laurie breaking the broom.  What are some immediate actions that you could have taken?</a:t>
            </a:r>
          </a:p>
          <a:p>
            <a:pPr lvl="1">
              <a:buFont typeface="Arial" panose="020B0604020202020204" pitchFamily="34" charset="0"/>
              <a:buChar char="•"/>
            </a:pPr>
            <a:endParaRPr lang="en-CA" sz="1800" dirty="0">
              <a:latin typeface="Times New Roman" panose="02020603050405020304" pitchFamily="18" charset="0"/>
              <a:cs typeface="Times New Roman" panose="02020603050405020304" pitchFamily="18" charset="0"/>
            </a:endParaRPr>
          </a:p>
          <a:p>
            <a:pPr marL="342900" lvl="1" indent="-342900">
              <a:buAutoNum type="arabicPeriod" startAt="2"/>
            </a:pPr>
            <a:r>
              <a:rPr lang="en-CA" sz="1800" dirty="0">
                <a:latin typeface="Times New Roman" panose="02020603050405020304" pitchFamily="18" charset="0"/>
                <a:cs typeface="Times New Roman" panose="02020603050405020304" pitchFamily="18" charset="0"/>
              </a:rPr>
              <a:t>You are EJ’s supervisor and he has informed you about the events that have occurred.  What would you say to EJ and how would you address the matter?</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3519" y="3629108"/>
            <a:ext cx="3670947" cy="2449958"/>
          </a:xfrm>
          <a:prstGeom prst="rect">
            <a:avLst/>
          </a:prstGeom>
        </p:spPr>
      </p:pic>
    </p:spTree>
    <p:extLst>
      <p:ext uri="{BB962C8B-B14F-4D97-AF65-F5344CB8AC3E}">
        <p14:creationId xmlns:p14="http://schemas.microsoft.com/office/powerpoint/2010/main" val="2956575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763330"/>
          </a:xfrm>
        </p:spPr>
        <p:txBody>
          <a:bodyPr>
            <a:normAutofit/>
          </a:bodyPr>
          <a:lstStyle/>
          <a:p>
            <a:r>
              <a:rPr lang="en-CA" sz="2800" dirty="0">
                <a:solidFill>
                  <a:srgbClr val="0070C0"/>
                </a:solidFill>
                <a:latin typeface="Times New Roman" panose="02020603050405020304" pitchFamily="18" charset="0"/>
                <a:cs typeface="Times New Roman" panose="02020603050405020304" pitchFamily="18" charset="0"/>
              </a:rPr>
              <a:t>Training Overview</a:t>
            </a:r>
          </a:p>
        </p:txBody>
      </p:sp>
      <p:sp>
        <p:nvSpPr>
          <p:cNvPr id="3" name="Content Placeholder 2"/>
          <p:cNvSpPr>
            <a:spLocks noGrp="1"/>
          </p:cNvSpPr>
          <p:nvPr>
            <p:ph idx="1"/>
          </p:nvPr>
        </p:nvSpPr>
        <p:spPr>
          <a:xfrm>
            <a:off x="457200" y="1037970"/>
            <a:ext cx="8229600" cy="5074964"/>
          </a:xfrm>
        </p:spPr>
        <p:txBody>
          <a:bodyPr>
            <a:normAutofit/>
          </a:bodyPr>
          <a:lstStyle/>
          <a:p>
            <a:pPr marL="457200" lvl="1" indent="0">
              <a:buNone/>
            </a:pPr>
            <a:r>
              <a:rPr lang="en-CA" sz="2000" i="1" dirty="0">
                <a:latin typeface="Times New Roman" panose="02020603050405020304" pitchFamily="18" charset="0"/>
                <a:cs typeface="Times New Roman" panose="02020603050405020304" pitchFamily="18" charset="0"/>
              </a:rPr>
              <a:t>The purpose of the training program is to foster a respectful, supportive and harmonious work environment by providing all employees with an awareness of </a:t>
            </a:r>
            <a:r>
              <a:rPr lang="en-CA" sz="2000" i="1" dirty="0">
                <a:solidFill>
                  <a:srgbClr val="0070C0"/>
                </a:solidFill>
                <a:latin typeface="Times New Roman" panose="02020603050405020304" pitchFamily="18" charset="0"/>
                <a:cs typeface="Times New Roman" panose="02020603050405020304" pitchFamily="18" charset="0"/>
              </a:rPr>
              <a:t>bullying harassment in the workplace</a:t>
            </a:r>
            <a:r>
              <a:rPr lang="en-CA" sz="1600" i="1" dirty="0">
                <a:latin typeface="Times New Roman" panose="02020603050405020304" pitchFamily="18" charset="0"/>
                <a:cs typeface="Times New Roman" panose="02020603050405020304" pitchFamily="18" charset="0"/>
              </a:rPr>
              <a:t>.   </a:t>
            </a:r>
          </a:p>
          <a:p>
            <a:pPr marL="457200" lvl="1" indent="0">
              <a:buNone/>
            </a:pPr>
            <a:endParaRPr lang="en-CA" sz="1600" dirty="0">
              <a:latin typeface="Times New Roman" panose="02020603050405020304" pitchFamily="18" charset="0"/>
              <a:cs typeface="Times New Roman" panose="02020603050405020304" pitchFamily="18" charset="0"/>
            </a:endParaRPr>
          </a:p>
          <a:p>
            <a:pPr marL="57150" indent="0">
              <a:buNone/>
            </a:pPr>
            <a:r>
              <a:rPr lang="en-CA" sz="2000" dirty="0">
                <a:latin typeface="Times New Roman" panose="02020603050405020304" pitchFamily="18" charset="0"/>
                <a:cs typeface="Times New Roman" panose="02020603050405020304" pitchFamily="18" charset="0"/>
              </a:rPr>
              <a:t>	</a:t>
            </a:r>
            <a:r>
              <a:rPr lang="en-CA" sz="2000" dirty="0">
                <a:solidFill>
                  <a:srgbClr val="0070C0"/>
                </a:solidFill>
                <a:latin typeface="Times New Roman" panose="02020603050405020304" pitchFamily="18" charset="0"/>
                <a:cs typeface="Times New Roman" panose="02020603050405020304" pitchFamily="18" charset="0"/>
              </a:rPr>
              <a:t>Outline</a:t>
            </a:r>
            <a:r>
              <a:rPr lang="en-CA" sz="2000" dirty="0">
                <a:latin typeface="Times New Roman" panose="02020603050405020304" pitchFamily="18" charset="0"/>
                <a:cs typeface="Times New Roman" panose="02020603050405020304" pitchFamily="18" charset="0"/>
              </a:rPr>
              <a:t>:  </a:t>
            </a:r>
          </a:p>
          <a:p>
            <a:pPr marL="800100" lvl="1">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Section 1: Bullying and harassment in the workplace</a:t>
            </a:r>
          </a:p>
          <a:p>
            <a:pPr marL="800100" lvl="1">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Section 2: Desirable workplace culture in the Burnaby School District</a:t>
            </a:r>
          </a:p>
          <a:p>
            <a:pPr marL="800100" lvl="1">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Section 3: Reporting and investigating bullying and harassment</a:t>
            </a:r>
          </a:p>
          <a:p>
            <a:pPr marL="800100" lvl="1">
              <a:buFont typeface="Arial" panose="020B0604020202020204" pitchFamily="34" charset="0"/>
              <a:buChar char="•"/>
            </a:pPr>
            <a:endParaRPr lang="en-CA" sz="1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5334" y="3942646"/>
            <a:ext cx="3632199" cy="2170288"/>
          </a:xfrm>
          <a:prstGeom prst="rect">
            <a:avLst/>
          </a:prstGeom>
        </p:spPr>
      </p:pic>
    </p:spTree>
    <p:extLst>
      <p:ext uri="{BB962C8B-B14F-4D97-AF65-F5344CB8AC3E}">
        <p14:creationId xmlns:p14="http://schemas.microsoft.com/office/powerpoint/2010/main" val="1681618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0332" y="525426"/>
            <a:ext cx="8229600" cy="487362"/>
          </a:xfrm>
        </p:spPr>
        <p:txBody>
          <a:bodyPr>
            <a:normAutofit/>
          </a:bodyPr>
          <a:lstStyle/>
          <a:p>
            <a:pPr algn="l"/>
            <a:r>
              <a:rPr lang="en-CA" sz="2400" i="1" dirty="0">
                <a:solidFill>
                  <a:srgbClr val="0070C0"/>
                </a:solidFill>
                <a:latin typeface="Times New Roman" panose="02020603050405020304" pitchFamily="18" charset="0"/>
                <a:cs typeface="Times New Roman" panose="02020603050405020304" pitchFamily="18" charset="0"/>
              </a:rPr>
              <a:t>Responses:</a:t>
            </a:r>
            <a:r>
              <a:rPr lang="en-CA" sz="2400" i="1" dirty="0">
                <a:latin typeface="Times New Roman" panose="02020603050405020304" pitchFamily="18" charset="0"/>
                <a:cs typeface="Times New Roman" panose="02020603050405020304" pitchFamily="18" charset="0"/>
              </a:rPr>
              <a:t> </a:t>
            </a:r>
          </a:p>
        </p:txBody>
      </p:sp>
      <p:sp>
        <p:nvSpPr>
          <p:cNvPr id="5" name="Content Placeholder 4"/>
          <p:cNvSpPr>
            <a:spLocks noGrp="1"/>
          </p:cNvSpPr>
          <p:nvPr>
            <p:ph idx="1"/>
          </p:nvPr>
        </p:nvSpPr>
        <p:spPr>
          <a:xfrm>
            <a:off x="550332" y="1286932"/>
            <a:ext cx="8136467" cy="4478868"/>
          </a:xfrm>
        </p:spPr>
        <p:txBody>
          <a:bodyPr>
            <a:normAutofit/>
          </a:bodyPr>
          <a:lstStyle/>
          <a:p>
            <a:pPr marL="355600" indent="-355600">
              <a:buNone/>
            </a:pPr>
            <a:r>
              <a:rPr lang="en-CA" sz="1600" dirty="0">
                <a:latin typeface="Times New Roman" panose="02020603050405020304" pitchFamily="18" charset="0"/>
                <a:cs typeface="Times New Roman" panose="02020603050405020304" pitchFamily="18" charset="0"/>
              </a:rPr>
              <a:t>1.	</a:t>
            </a:r>
            <a:r>
              <a:rPr lang="en-CA" sz="2000" dirty="0">
                <a:latin typeface="Times New Roman" panose="02020603050405020304" pitchFamily="18" charset="0"/>
                <a:cs typeface="Times New Roman" panose="02020603050405020304" pitchFamily="18" charset="0"/>
              </a:rPr>
              <a:t>You are EJ’s friend who saw Laurie breaking the broom.  What are some immediate actions 	that you could have taken?</a:t>
            </a:r>
          </a:p>
          <a:p>
            <a:pPr lvl="1">
              <a:buFont typeface="Arial" panose="020B0604020202020204" pitchFamily="34" charset="0"/>
              <a:buChar char="•"/>
            </a:pPr>
            <a:endParaRPr lang="en-CA" sz="1800" dirty="0">
              <a:latin typeface="Times New Roman" panose="02020603050405020304" pitchFamily="18" charset="0"/>
              <a:cs typeface="Times New Roman" panose="02020603050405020304" pitchFamily="18" charset="0"/>
            </a:endParaRPr>
          </a:p>
          <a:p>
            <a:pPr lvl="1">
              <a:buFont typeface="Arial" panose="020B0604020202020204" pitchFamily="34" charset="0"/>
              <a:buChar char="•"/>
            </a:pPr>
            <a:r>
              <a:rPr lang="en-CA" sz="1800" i="1" dirty="0">
                <a:latin typeface="Times New Roman" panose="02020603050405020304" pitchFamily="18" charset="0"/>
                <a:cs typeface="Times New Roman" panose="02020603050405020304" pitchFamily="18" charset="0"/>
              </a:rPr>
              <a:t>Tell Laurie that the behaviour you saw was inappropriate and why, and then report it to your supervisor.</a:t>
            </a:r>
          </a:p>
          <a:p>
            <a:pPr lvl="1">
              <a:buFont typeface="Arial" panose="020B0604020202020204" pitchFamily="34" charset="0"/>
              <a:buChar char="•"/>
            </a:pPr>
            <a:endParaRPr lang="en-CA" sz="1800" dirty="0">
              <a:latin typeface="Times New Roman" panose="02020603050405020304" pitchFamily="18" charset="0"/>
              <a:cs typeface="Times New Roman" panose="02020603050405020304" pitchFamily="18" charset="0"/>
            </a:endParaRPr>
          </a:p>
          <a:p>
            <a:pPr marL="342900" lvl="1" indent="-342900">
              <a:buAutoNum type="arabicPeriod" startAt="2"/>
            </a:pPr>
            <a:r>
              <a:rPr lang="en-CA" sz="2000" dirty="0">
                <a:latin typeface="Times New Roman" panose="02020603050405020304" pitchFamily="18" charset="0"/>
                <a:cs typeface="Times New Roman" panose="02020603050405020304" pitchFamily="18" charset="0"/>
              </a:rPr>
              <a:t>You are EJ’s supervisor and he has informed you about the events that have occurred.  What would you say to EJ and how would you address the matter?</a:t>
            </a:r>
          </a:p>
          <a:p>
            <a:pPr lvl="1">
              <a:buFont typeface="Arial" panose="020B0604020202020204" pitchFamily="34" charset="0"/>
              <a:buChar char="•"/>
            </a:pPr>
            <a:endParaRPr lang="en-CA" sz="1800" dirty="0">
              <a:latin typeface="Times New Roman" panose="02020603050405020304" pitchFamily="18" charset="0"/>
              <a:cs typeface="Times New Roman" panose="02020603050405020304" pitchFamily="18" charset="0"/>
            </a:endParaRPr>
          </a:p>
          <a:p>
            <a:pPr lvl="1">
              <a:buFont typeface="Arial" panose="020B0604020202020204" pitchFamily="34" charset="0"/>
              <a:buChar char="•"/>
            </a:pPr>
            <a:r>
              <a:rPr lang="en-CA" sz="1800" i="1" dirty="0">
                <a:latin typeface="Times New Roman" panose="02020603050405020304" pitchFamily="18" charset="0"/>
                <a:cs typeface="Times New Roman" panose="02020603050405020304" pitchFamily="18" charset="0"/>
              </a:rPr>
              <a:t>“EJ, thank you for bringing this matter to my attention.  I understand your concern.  Laurie will be spoken to as per our policy and procedures and our collective bargaining agreement”</a:t>
            </a:r>
          </a:p>
        </p:txBody>
      </p:sp>
    </p:spTree>
    <p:extLst>
      <p:ext uri="{BB962C8B-B14F-4D97-AF65-F5344CB8AC3E}">
        <p14:creationId xmlns:p14="http://schemas.microsoft.com/office/powerpoint/2010/main" val="69434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809" y="546359"/>
            <a:ext cx="8822382" cy="881591"/>
          </a:xfrm>
        </p:spPr>
        <p:txBody>
          <a:bodyPr>
            <a:noAutofit/>
          </a:bodyPr>
          <a:lstStyle/>
          <a:p>
            <a:pPr algn="l"/>
            <a:r>
              <a:rPr lang="en-CA" sz="2800" dirty="0">
                <a:solidFill>
                  <a:srgbClr val="0070C0"/>
                </a:solidFill>
                <a:latin typeface="Times New Roman" panose="02020603050405020304" pitchFamily="18" charset="0"/>
                <a:cs typeface="Times New Roman" panose="02020603050405020304" pitchFamily="18" charset="0"/>
              </a:rPr>
              <a:t>Section 3:Reporting &amp; Investigating Bullying &amp; Harassment</a:t>
            </a:r>
          </a:p>
        </p:txBody>
      </p:sp>
      <p:sp>
        <p:nvSpPr>
          <p:cNvPr id="3" name="Content Placeholder 2"/>
          <p:cNvSpPr>
            <a:spLocks noGrp="1"/>
          </p:cNvSpPr>
          <p:nvPr>
            <p:ph idx="1"/>
          </p:nvPr>
        </p:nvSpPr>
        <p:spPr>
          <a:xfrm>
            <a:off x="488731" y="1751958"/>
            <a:ext cx="8229600" cy="4402666"/>
          </a:xfrm>
        </p:spPr>
        <p:txBody>
          <a:bodyPr>
            <a:noAutofit/>
          </a:bodyPr>
          <a:lstStyle/>
          <a:p>
            <a:pPr marL="355600" lvl="2" indent="0">
              <a:buNone/>
            </a:pPr>
            <a:r>
              <a:rPr lang="en-CA" dirty="0">
                <a:latin typeface="Times New Roman" panose="02020603050405020304" pitchFamily="18" charset="0"/>
                <a:cs typeface="Times New Roman" panose="02020603050405020304" pitchFamily="18" charset="0"/>
              </a:rPr>
              <a:t>Key terms you need to know:</a:t>
            </a:r>
          </a:p>
          <a:p>
            <a:pPr marL="355600" lvl="2" indent="0">
              <a:buNone/>
            </a:pPr>
            <a:endParaRPr lang="en-CA" sz="1200" dirty="0">
              <a:latin typeface="Times New Roman" panose="02020603050405020304" pitchFamily="18" charset="0"/>
              <a:cs typeface="Times New Roman" panose="02020603050405020304" pitchFamily="18" charset="0"/>
            </a:endParaRPr>
          </a:p>
          <a:p>
            <a:pPr marL="355600" lvl="2" indent="0">
              <a:buNone/>
            </a:pPr>
            <a:r>
              <a:rPr lang="en-CA" sz="2000" i="1" dirty="0">
                <a:solidFill>
                  <a:srgbClr val="0070C0"/>
                </a:solidFill>
                <a:latin typeface="Times New Roman" panose="02020603050405020304" pitchFamily="18" charset="0"/>
                <a:cs typeface="Times New Roman" panose="02020603050405020304" pitchFamily="18" charset="0"/>
              </a:rPr>
              <a:t>Complainant</a:t>
            </a:r>
            <a:r>
              <a:rPr lang="en-CA" sz="1800" dirty="0">
                <a:solidFill>
                  <a:srgbClr val="0070C0"/>
                </a:solidFill>
                <a:latin typeface="Times New Roman" panose="02020603050405020304" pitchFamily="18" charset="0"/>
                <a:cs typeface="Times New Roman" panose="02020603050405020304" pitchFamily="18" charset="0"/>
              </a:rPr>
              <a:t> </a:t>
            </a:r>
          </a:p>
          <a:p>
            <a:pPr marL="641350" lvl="2" indent="-285750">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 person who makes a complaint about workplace bullying and harassment that they witnessed or have experienced.</a:t>
            </a:r>
          </a:p>
          <a:p>
            <a:pPr marL="355600" lvl="2" indent="0">
              <a:buNone/>
            </a:pPr>
            <a:endParaRPr lang="en-CA" sz="1200" dirty="0">
              <a:latin typeface="Times New Roman" panose="02020603050405020304" pitchFamily="18" charset="0"/>
              <a:cs typeface="Times New Roman" panose="02020603050405020304" pitchFamily="18" charset="0"/>
            </a:endParaRPr>
          </a:p>
          <a:p>
            <a:pPr marL="355600" lvl="2" indent="0">
              <a:buNone/>
            </a:pPr>
            <a:r>
              <a:rPr lang="en-CA" sz="2000" i="1" dirty="0">
                <a:solidFill>
                  <a:srgbClr val="0070C0"/>
                </a:solidFill>
                <a:latin typeface="Times New Roman" panose="02020603050405020304" pitchFamily="18" charset="0"/>
                <a:cs typeface="Times New Roman" panose="02020603050405020304" pitchFamily="18" charset="0"/>
              </a:rPr>
              <a:t>Respondent</a:t>
            </a:r>
            <a:r>
              <a:rPr lang="en-CA" sz="2000" dirty="0">
                <a:solidFill>
                  <a:srgbClr val="0070C0"/>
                </a:solidFill>
                <a:latin typeface="Times New Roman" panose="02020603050405020304" pitchFamily="18" charset="0"/>
                <a:cs typeface="Times New Roman" panose="02020603050405020304" pitchFamily="18" charset="0"/>
              </a:rPr>
              <a:t> </a:t>
            </a:r>
          </a:p>
          <a:p>
            <a:pPr marL="641350" lvl="2" indent="-285750">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 person who has been accused of the alleged bullying and harassment behaviour.</a:t>
            </a:r>
          </a:p>
          <a:p>
            <a:pPr marL="355600" lvl="2" indent="0">
              <a:buNone/>
            </a:pPr>
            <a:endParaRPr lang="en-CA" sz="1200" dirty="0">
              <a:latin typeface="Times New Roman" panose="02020603050405020304" pitchFamily="18" charset="0"/>
              <a:cs typeface="Times New Roman" panose="02020603050405020304" pitchFamily="18" charset="0"/>
            </a:endParaRPr>
          </a:p>
          <a:p>
            <a:pPr marL="355600" lvl="2" indent="0">
              <a:buNone/>
            </a:pPr>
            <a:r>
              <a:rPr lang="en-CA" sz="2000" i="1" dirty="0">
                <a:solidFill>
                  <a:srgbClr val="0070C0"/>
                </a:solidFill>
                <a:latin typeface="Times New Roman" panose="02020603050405020304" pitchFamily="18" charset="0"/>
                <a:cs typeface="Times New Roman" panose="02020603050405020304" pitchFamily="18" charset="0"/>
              </a:rPr>
              <a:t>Relevant Authority </a:t>
            </a:r>
          </a:p>
          <a:p>
            <a:pPr marL="641350" lvl="2" indent="-285750">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 person, position, or organization to whom the complaint is submitted. </a:t>
            </a: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a:p>
            <a:pPr marL="355600" lvl="3" indent="0">
              <a:buNone/>
            </a:pPr>
            <a:endParaRPr lang="en-CA"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926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133" y="495265"/>
            <a:ext cx="7963921" cy="695324"/>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Step 1: Informal Resolution Process </a:t>
            </a:r>
          </a:p>
        </p:txBody>
      </p:sp>
      <p:sp>
        <p:nvSpPr>
          <p:cNvPr id="3" name="Content Placeholder 2"/>
          <p:cNvSpPr>
            <a:spLocks noGrp="1"/>
          </p:cNvSpPr>
          <p:nvPr>
            <p:ph idx="1"/>
          </p:nvPr>
        </p:nvSpPr>
        <p:spPr>
          <a:xfrm>
            <a:off x="356651" y="1419712"/>
            <a:ext cx="8068733" cy="4230649"/>
          </a:xfrm>
        </p:spPr>
        <p:txBody>
          <a:bodyPr>
            <a:noAutofit/>
          </a:bodyPr>
          <a:lstStyle/>
          <a:p>
            <a:pPr marL="687388"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Complainant may choose to speak or correspond directly with the alleged harasser to express their feelings about the situation.</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Complainant may approach their administrator/supervisor and/or staff representative for assistance and to discuss potential means to resolve the complaint.</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assistance may include the administrator/supervisor meeting with the alleged harasser to communicate the concern and request that the behaviour stop.</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If the matter is not resolved, the administrative officer may meet with the parties and invite them to a facilitated discussion. </a:t>
            </a:r>
          </a:p>
          <a:p>
            <a:pPr marL="687388" lvl="2"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If the Respondent acknowledges responsibility, the Respondent may receive a non-disciplinary memo outlining the standard of conduct expected by the employer.</a:t>
            </a:r>
          </a:p>
          <a:p>
            <a:pPr marL="355600" lvl="1" indent="0">
              <a:buNone/>
            </a:pPr>
            <a:endParaRPr lang="en-CA" sz="1200" b="1" i="1" dirty="0">
              <a:latin typeface="Times New Roman" panose="02020603050405020304" pitchFamily="18" charset="0"/>
              <a:cs typeface="Times New Roman" panose="02020603050405020304" pitchFamily="18" charset="0"/>
            </a:endParaRPr>
          </a:p>
          <a:p>
            <a:pPr marL="355600" lvl="1" indent="0">
              <a:buNone/>
            </a:pPr>
            <a:endParaRPr lang="en-CA" sz="12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6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663" y="632953"/>
            <a:ext cx="8121576" cy="695324"/>
          </a:xfrm>
        </p:spPr>
        <p:txBody>
          <a:bodyPr>
            <a:normAutofit fontScale="90000"/>
          </a:bodyPr>
          <a:lstStyle/>
          <a:p>
            <a:pPr algn="l"/>
            <a:r>
              <a:rPr lang="en-CA" sz="2700" dirty="0">
                <a:solidFill>
                  <a:srgbClr val="0070C0"/>
                </a:solidFill>
                <a:latin typeface="Times New Roman" panose="02020603050405020304" pitchFamily="18" charset="0"/>
                <a:cs typeface="Times New Roman" panose="02020603050405020304" pitchFamily="18" charset="0"/>
              </a:rPr>
              <a:t>Step 2: Formal Complaint Process</a:t>
            </a:r>
            <a:br>
              <a:rPr lang="en-CA" sz="2400" i="1" dirty="0">
                <a:solidFill>
                  <a:srgbClr val="0070C0"/>
                </a:solidFill>
                <a:latin typeface="Times New Roman" panose="02020603050405020304" pitchFamily="18" charset="0"/>
                <a:cs typeface="Times New Roman" panose="02020603050405020304" pitchFamily="18" charset="0"/>
              </a:rPr>
            </a:br>
            <a:endParaRPr lang="en-CA" sz="2400" dirty="0">
              <a:solidFill>
                <a:srgbClr val="0070C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65761" y="1159933"/>
            <a:ext cx="8305274" cy="4717452"/>
          </a:xfrm>
        </p:spPr>
        <p:txBody>
          <a:bodyPr>
            <a:noAutofit/>
          </a:bodyPr>
          <a:lstStyle/>
          <a:p>
            <a:pPr marL="355600" lvl="1" indent="0">
              <a:buNone/>
            </a:pPr>
            <a:endParaRPr lang="en-CA" sz="1200" b="1" i="1" dirty="0">
              <a:latin typeface="Times New Roman" panose="02020603050405020304" pitchFamily="18" charset="0"/>
              <a:cs typeface="Times New Roman" panose="02020603050405020304" pitchFamily="18" charset="0"/>
            </a:endParaRPr>
          </a:p>
          <a:p>
            <a:pPr marL="355600" lvl="1" indent="0">
              <a:buNone/>
            </a:pPr>
            <a:r>
              <a:rPr lang="en-CA" sz="1800" dirty="0">
                <a:latin typeface="Times New Roman" panose="02020603050405020304" pitchFamily="18" charset="0"/>
                <a:cs typeface="Times New Roman" panose="02020603050405020304" pitchFamily="18" charset="0"/>
              </a:rPr>
              <a:t>When initiating a formal complainant, the Complainant must complete a District Bullying and Harassment Report Form </a:t>
            </a:r>
            <a:r>
              <a:rPr lang="en-CA" sz="1800" i="1" dirty="0">
                <a:latin typeface="Times New Roman" panose="02020603050405020304" pitchFamily="18" charset="0"/>
                <a:cs typeface="Times New Roman" panose="02020603050405020304" pitchFamily="18" charset="0"/>
              </a:rPr>
              <a:t>or</a:t>
            </a:r>
            <a:r>
              <a:rPr lang="en-CA" sz="1800" dirty="0">
                <a:latin typeface="Times New Roman" panose="02020603050405020304" pitchFamily="18" charset="0"/>
                <a:cs typeface="Times New Roman" panose="02020603050405020304" pitchFamily="18" charset="0"/>
              </a:rPr>
              <a:t> provide a detailed written statement outlining the complaint.  The in statement, the Complainant would reference the Collective Agreement clause (E.2, Clause 27).</a:t>
            </a:r>
          </a:p>
          <a:p>
            <a:pPr marL="341313" lvl="2" indent="0">
              <a:buNone/>
            </a:pPr>
            <a:r>
              <a:rPr lang="en-CA" sz="1800" dirty="0">
                <a:latin typeface="Times New Roman" panose="02020603050405020304" pitchFamily="18" charset="0"/>
                <a:cs typeface="Times New Roman" panose="02020603050405020304" pitchFamily="18" charset="0"/>
              </a:rPr>
              <a:t>		</a:t>
            </a:r>
          </a:p>
          <a:p>
            <a:pPr marL="355600" lvl="2" indent="0">
              <a:buNone/>
            </a:pPr>
            <a:r>
              <a:rPr lang="en-CA" sz="1800" dirty="0">
                <a:latin typeface="Times New Roman" panose="02020603050405020304" pitchFamily="18" charset="0"/>
                <a:cs typeface="Times New Roman" panose="02020603050405020304" pitchFamily="18" charset="0"/>
              </a:rPr>
              <a:t>The form is located: SD41–Health/Safety–Forms–Report and Incident–B/H Report)</a:t>
            </a:r>
          </a:p>
          <a:p>
            <a:pPr marL="687388" lvl="2"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report should include the specifics of the complaint – names, incident(s), dates, times, locations.</a:t>
            </a:r>
          </a:p>
          <a:p>
            <a:pPr marL="687388" lvl="2"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Complainant would submit the report to the Superintendent of Schools or the Assistant Superintendent, Human Resources.  </a:t>
            </a:r>
          </a:p>
          <a:p>
            <a:pPr marL="687388" lvl="2" indent="-21272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Complainant may request that the employer consider an alternative dispute resolution process to attempt to resolve the complaint. </a:t>
            </a:r>
          </a:p>
          <a:p>
            <a:pPr marL="355600" lvl="1" indent="0">
              <a:buNone/>
            </a:pPr>
            <a:endParaRPr lang="en-CA" sz="18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943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448734"/>
            <a:ext cx="8009467" cy="799895"/>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Step 3: Formal Resolution Process: </a:t>
            </a:r>
          </a:p>
        </p:txBody>
      </p:sp>
      <p:sp>
        <p:nvSpPr>
          <p:cNvPr id="3" name="Content Placeholder 2"/>
          <p:cNvSpPr>
            <a:spLocks noGrp="1"/>
          </p:cNvSpPr>
          <p:nvPr>
            <p:ph idx="1"/>
          </p:nvPr>
        </p:nvSpPr>
        <p:spPr>
          <a:xfrm>
            <a:off x="592667" y="1563997"/>
            <a:ext cx="8229600" cy="4098977"/>
          </a:xfrm>
        </p:spPr>
        <p:txBody>
          <a:bodyPr>
            <a:noAutofit/>
          </a:bodyPr>
          <a:lstStyle/>
          <a:p>
            <a:pPr marL="227013" lvl="1" indent="0">
              <a:buNone/>
              <a:tabLst>
                <a:tab pos="227013" algn="l"/>
              </a:tabLst>
            </a:pPr>
            <a:r>
              <a:rPr lang="en-CA" sz="1800" dirty="0">
                <a:latin typeface="Times New Roman" panose="02020603050405020304" pitchFamily="18" charset="0"/>
                <a:cs typeface="Times New Roman" panose="02020603050405020304" pitchFamily="18" charset="0"/>
              </a:rPr>
              <a:t>After receiving a complaint, the District may request further information including information about any alternative dispute process. </a:t>
            </a:r>
          </a:p>
          <a:p>
            <a:pPr marL="227013" lvl="1" indent="0">
              <a:buNone/>
              <a:tabLst>
                <a:tab pos="227013" algn="l"/>
              </a:tabLst>
            </a:pPr>
            <a:r>
              <a:rPr lang="en-CA" sz="1800" dirty="0">
                <a:latin typeface="Times New Roman" panose="02020603050405020304" pitchFamily="18" charset="0"/>
                <a:cs typeface="Times New Roman" panose="02020603050405020304" pitchFamily="18" charset="0"/>
              </a:rPr>
              <a:t>The District will initiate an investigation or alternate dispute process.</a:t>
            </a:r>
          </a:p>
          <a:p>
            <a:pPr marL="227013" lvl="1" indent="0">
              <a:buNone/>
              <a:tabLst>
                <a:tab pos="227013" algn="l"/>
              </a:tabLst>
            </a:pPr>
            <a:r>
              <a:rPr lang="en-CA" sz="1800" dirty="0">
                <a:latin typeface="Times New Roman" panose="02020603050405020304" pitchFamily="18" charset="0"/>
                <a:cs typeface="Times New Roman" panose="02020603050405020304" pitchFamily="18" charset="0"/>
              </a:rPr>
              <a:t>If the Complainant does not agree with the alternative process, the District will proceed with an investigation. </a:t>
            </a:r>
          </a:p>
          <a:p>
            <a:pPr marL="227012" lvl="1" indent="0">
              <a:spcBef>
                <a:spcPts val="0"/>
              </a:spcBef>
              <a:buNone/>
            </a:pPr>
            <a:endParaRPr lang="en-CA" sz="1800" dirty="0">
              <a:latin typeface="Times New Roman" panose="02020603050405020304" pitchFamily="18" charset="0"/>
              <a:cs typeface="Times New Roman" panose="02020603050405020304" pitchFamily="18" charset="0"/>
            </a:endParaRPr>
          </a:p>
          <a:p>
            <a:pPr marL="227012" lvl="1" indent="0">
              <a:spcBef>
                <a:spcPts val="0"/>
              </a:spcBef>
              <a:buNone/>
            </a:pPr>
            <a:r>
              <a:rPr lang="en-CA" sz="1800" dirty="0">
                <a:latin typeface="Times New Roman" panose="02020603050405020304" pitchFamily="18" charset="0"/>
                <a:cs typeface="Times New Roman" panose="02020603050405020304" pitchFamily="18" charset="0"/>
              </a:rPr>
              <a:t>The Complainant may request an investigator, mediator or facilitator who:</a:t>
            </a:r>
          </a:p>
          <a:p>
            <a:pPr marL="227012" lvl="1" indent="0">
              <a:spcBef>
                <a:spcPts val="0"/>
              </a:spcBef>
              <a:buNone/>
            </a:pPr>
            <a:endParaRPr lang="en-CA" sz="800" dirty="0">
              <a:latin typeface="Times New Roman" panose="02020603050405020304" pitchFamily="18" charset="0"/>
              <a:cs typeface="Times New Roman" panose="02020603050405020304" pitchFamily="18" charset="0"/>
            </a:endParaRPr>
          </a:p>
          <a:p>
            <a:pPr marL="512762" lvl="1">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is of the same gender as the Complainant;</a:t>
            </a:r>
          </a:p>
          <a:p>
            <a:pPr marL="512762" lvl="1">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is Indigenous and/or has cultural knowledge and sensitivity if the Complainant self-identifies as Indigenous; and </a:t>
            </a:r>
          </a:p>
          <a:p>
            <a:pPr marL="512762" lvl="1">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is a person of color if the Complainant is a person of color.</a:t>
            </a:r>
          </a:p>
          <a:p>
            <a:pPr marL="460375" lvl="1" indent="-233363">
              <a:spcBef>
                <a:spcPts val="0"/>
              </a:spcBef>
              <a:buFont typeface="Arial" panose="020B0604020202020204" pitchFamily="34" charset="0"/>
              <a:buChar char="•"/>
            </a:pPr>
            <a:endParaRPr lang="en-CA" sz="1800" dirty="0">
              <a:latin typeface="Times New Roman" panose="02020603050405020304" pitchFamily="18" charset="0"/>
              <a:cs typeface="Times New Roman" panose="02020603050405020304" pitchFamily="18" charset="0"/>
            </a:endParaRPr>
          </a:p>
          <a:p>
            <a:pPr marL="474663" lvl="1" indent="0">
              <a:spcBef>
                <a:spcPts val="0"/>
              </a:spcBef>
              <a:buNone/>
            </a:pPr>
            <a:endParaRPr lang="en-CA" sz="1800" dirty="0">
              <a:latin typeface="Times New Roman" panose="02020603050405020304" pitchFamily="18" charset="0"/>
              <a:cs typeface="Times New Roman" panose="02020603050405020304" pitchFamily="18" charset="0"/>
            </a:endParaRPr>
          </a:p>
          <a:p>
            <a:pPr marL="1074738" lvl="1" indent="-342900">
              <a:spcBef>
                <a:spcPts val="0"/>
              </a:spcBef>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731838" lvl="1" indent="0">
              <a:spcBef>
                <a:spcPts val="0"/>
              </a:spcBef>
              <a:buNone/>
            </a:pPr>
            <a:endParaRPr lang="en-CA" sz="2000" dirty="0">
              <a:latin typeface="Times New Roman" panose="02020603050405020304" pitchFamily="18" charset="0"/>
              <a:cs typeface="Times New Roman" panose="02020603050405020304" pitchFamily="18" charset="0"/>
            </a:endParaRPr>
          </a:p>
          <a:p>
            <a:pPr marL="355600" lvl="1" indent="0">
              <a:buNone/>
            </a:pPr>
            <a:r>
              <a:rPr lang="en-CA" sz="2000" dirty="0">
                <a:latin typeface="Times New Roman" panose="02020603050405020304" pitchFamily="18" charset="0"/>
                <a:cs typeface="Times New Roman" panose="02020603050405020304" pitchFamily="18" charset="0"/>
              </a:rPr>
              <a:t>	</a:t>
            </a:r>
            <a:endParaRPr lang="en-CA" sz="12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0252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706" y="460647"/>
            <a:ext cx="7762824" cy="1143000"/>
          </a:xfrm>
        </p:spPr>
        <p:txBody>
          <a:bodyPr>
            <a:normAutofit/>
          </a:bodyPr>
          <a:lstStyle/>
          <a:p>
            <a:pPr algn="l"/>
            <a:r>
              <a:rPr lang="en-CA" sz="2200" i="1" dirty="0">
                <a:solidFill>
                  <a:srgbClr val="0070C0"/>
                </a:solidFill>
                <a:latin typeface="Times New Roman" panose="02020603050405020304" pitchFamily="18" charset="0"/>
                <a:cs typeface="Times New Roman" panose="02020603050405020304" pitchFamily="18" charset="0"/>
              </a:rPr>
              <a:t>Rules of Natural Justice </a:t>
            </a:r>
          </a:p>
        </p:txBody>
      </p:sp>
      <p:sp>
        <p:nvSpPr>
          <p:cNvPr id="3" name="Content Placeholder 2"/>
          <p:cNvSpPr>
            <a:spLocks noGrp="1"/>
          </p:cNvSpPr>
          <p:nvPr>
            <p:ph idx="1"/>
          </p:nvPr>
        </p:nvSpPr>
        <p:spPr>
          <a:xfrm>
            <a:off x="460470" y="1437217"/>
            <a:ext cx="7275845" cy="4207933"/>
          </a:xfrm>
        </p:spPr>
        <p:txBody>
          <a:bodyPr>
            <a:noAutofit/>
          </a:bodyPr>
          <a:lstStyle/>
          <a:p>
            <a:pPr marL="355600" lvl="1" indent="0">
              <a:buNone/>
            </a:pPr>
            <a:endParaRPr lang="en-CA" sz="1200" dirty="0">
              <a:latin typeface="Times New Roman" panose="02020603050405020304" pitchFamily="18" charset="0"/>
              <a:cs typeface="Times New Roman" panose="02020603050405020304" pitchFamily="18" charset="0"/>
            </a:endParaRP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Respondent has the right to know the accusation made against them including who made them</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Each party must have the opportunity to make submissions on their own behalf</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investigator must be impartial and independent treat both parties fairly  </a:t>
            </a:r>
          </a:p>
          <a:p>
            <a:pPr marL="1074738" lvl="1" indent="-342900">
              <a:spcBef>
                <a:spcPts val="0"/>
              </a:spcBef>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731838" lvl="1" indent="0">
              <a:spcBef>
                <a:spcPts val="0"/>
              </a:spcBef>
              <a:buNone/>
            </a:pPr>
            <a:endParaRPr lang="en-CA" sz="2000" dirty="0">
              <a:latin typeface="Times New Roman" panose="02020603050405020304" pitchFamily="18" charset="0"/>
              <a:cs typeface="Times New Roman" panose="02020603050405020304" pitchFamily="18" charset="0"/>
            </a:endParaRPr>
          </a:p>
          <a:p>
            <a:pPr marL="355600" lvl="1" indent="0">
              <a:buNone/>
            </a:pPr>
            <a:r>
              <a:rPr lang="en-CA" sz="2000" dirty="0">
                <a:latin typeface="Times New Roman" panose="02020603050405020304" pitchFamily="18" charset="0"/>
                <a:cs typeface="Times New Roman" panose="02020603050405020304" pitchFamily="18" charset="0"/>
              </a:rPr>
              <a:t>	</a:t>
            </a:r>
            <a:endParaRPr lang="en-CA" sz="12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6171" y="3429000"/>
            <a:ext cx="1949450" cy="1949450"/>
          </a:xfrm>
          <a:prstGeom prst="rect">
            <a:avLst/>
          </a:prstGeom>
        </p:spPr>
      </p:pic>
    </p:spTree>
    <p:extLst>
      <p:ext uri="{BB962C8B-B14F-4D97-AF65-F5344CB8AC3E}">
        <p14:creationId xmlns:p14="http://schemas.microsoft.com/office/powerpoint/2010/main" val="2781300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267" y="252943"/>
            <a:ext cx="8001000" cy="856190"/>
          </a:xfrm>
        </p:spPr>
        <p:txBody>
          <a:bodyPr>
            <a:normAutofit/>
          </a:bodyPr>
          <a:lstStyle/>
          <a:p>
            <a:pPr algn="l"/>
            <a:r>
              <a:rPr lang="en-CA" sz="2200" i="1" dirty="0">
                <a:solidFill>
                  <a:srgbClr val="0070C0"/>
                </a:solidFill>
                <a:latin typeface="Times New Roman" panose="02020603050405020304" pitchFamily="18" charset="0"/>
                <a:cs typeface="Times New Roman" panose="02020603050405020304" pitchFamily="18" charset="0"/>
              </a:rPr>
              <a:t>Investigation Standards</a:t>
            </a:r>
          </a:p>
        </p:txBody>
      </p:sp>
      <p:sp>
        <p:nvSpPr>
          <p:cNvPr id="3" name="Content Placeholder 2"/>
          <p:cNvSpPr>
            <a:spLocks noGrp="1"/>
          </p:cNvSpPr>
          <p:nvPr>
            <p:ph idx="1"/>
          </p:nvPr>
        </p:nvSpPr>
        <p:spPr>
          <a:xfrm>
            <a:off x="488905" y="1163027"/>
            <a:ext cx="7671327" cy="4808951"/>
          </a:xfrm>
        </p:spPr>
        <p:txBody>
          <a:bodyPr>
            <a:noAutofit/>
          </a:bodyPr>
          <a:lstStyle/>
          <a:p>
            <a:pPr marL="355600" lvl="1" indent="0">
              <a:buNone/>
            </a:pPr>
            <a:endParaRPr lang="en-CA" sz="1200" dirty="0">
              <a:latin typeface="Times New Roman" panose="02020603050405020304" pitchFamily="18" charset="0"/>
              <a:cs typeface="Times New Roman" panose="02020603050405020304" pitchFamily="18" charset="0"/>
            </a:endParaRP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investigator interviews the Complainant, the Respondent and all relevant witnesses</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All parties typically have a union representative present during the interviews</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investigator investigates each allegation of harassment</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investigator provides a report of their findings to the District</a:t>
            </a:r>
          </a:p>
          <a:p>
            <a:pPr marL="687388" lvl="1" indent="-227013">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District shares the findings with the Complainant and the Respondent</a:t>
            </a:r>
          </a:p>
          <a:p>
            <a:pPr marL="731838" lvl="1" indent="0">
              <a:spcBef>
                <a:spcPts val="0"/>
              </a:spcBef>
              <a:buNone/>
            </a:pPr>
            <a:endParaRPr lang="en-CA" sz="1600" dirty="0">
              <a:latin typeface="Times New Roman" panose="02020603050405020304" pitchFamily="18" charset="0"/>
              <a:cs typeface="Times New Roman" panose="02020603050405020304" pitchFamily="18" charset="0"/>
            </a:endParaRPr>
          </a:p>
          <a:p>
            <a:pPr marL="731838" lvl="1" indent="0">
              <a:spcBef>
                <a:spcPts val="0"/>
              </a:spcBef>
              <a:buNone/>
            </a:pPr>
            <a:endParaRPr lang="en-CA" sz="2000" dirty="0">
              <a:latin typeface="Times New Roman" panose="02020603050405020304" pitchFamily="18" charset="0"/>
              <a:cs typeface="Times New Roman" panose="02020603050405020304" pitchFamily="18" charset="0"/>
            </a:endParaRPr>
          </a:p>
          <a:p>
            <a:pPr marL="355600" lvl="1" indent="0">
              <a:buNone/>
            </a:pPr>
            <a:r>
              <a:rPr lang="en-CA" sz="2000" dirty="0">
                <a:latin typeface="Times New Roman" panose="02020603050405020304" pitchFamily="18" charset="0"/>
                <a:cs typeface="Times New Roman" panose="02020603050405020304" pitchFamily="18" charset="0"/>
              </a:rPr>
              <a:t>	</a:t>
            </a:r>
            <a:endParaRPr lang="en-CA" sz="12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65635" y="3941379"/>
            <a:ext cx="2768167" cy="1589397"/>
          </a:xfrm>
          <a:prstGeom prst="rect">
            <a:avLst/>
          </a:prstGeom>
        </p:spPr>
      </p:pic>
    </p:spTree>
    <p:extLst>
      <p:ext uri="{BB962C8B-B14F-4D97-AF65-F5344CB8AC3E}">
        <p14:creationId xmlns:p14="http://schemas.microsoft.com/office/powerpoint/2010/main" val="2155211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269" y="252943"/>
            <a:ext cx="5322440" cy="1143000"/>
          </a:xfrm>
        </p:spPr>
        <p:txBody>
          <a:bodyPr>
            <a:normAutofit/>
          </a:bodyPr>
          <a:lstStyle/>
          <a:p>
            <a:r>
              <a:rPr lang="en-CA" sz="2400" dirty="0">
                <a:solidFill>
                  <a:srgbClr val="0070C0"/>
                </a:solidFill>
                <a:latin typeface="Times New Roman" panose="02020603050405020304" pitchFamily="18" charset="0"/>
                <a:cs typeface="Times New Roman" panose="02020603050405020304" pitchFamily="18" charset="0"/>
              </a:rPr>
              <a:t>Investigation Outcome &amp; Report</a:t>
            </a:r>
          </a:p>
        </p:txBody>
      </p:sp>
      <p:sp>
        <p:nvSpPr>
          <p:cNvPr id="3" name="Content Placeholder 2"/>
          <p:cNvSpPr>
            <a:spLocks noGrp="1"/>
          </p:cNvSpPr>
          <p:nvPr>
            <p:ph idx="1"/>
          </p:nvPr>
        </p:nvSpPr>
        <p:spPr>
          <a:xfrm>
            <a:off x="592667" y="1395943"/>
            <a:ext cx="8229600" cy="4327524"/>
          </a:xfrm>
        </p:spPr>
        <p:txBody>
          <a:bodyPr>
            <a:noAutofit/>
          </a:bodyPr>
          <a:lstStyle/>
          <a:p>
            <a:pPr marL="227013" lvl="1" indent="0">
              <a:buNone/>
            </a:pPr>
            <a:r>
              <a:rPr lang="en-CA" sz="2000" dirty="0">
                <a:latin typeface="Times New Roman" panose="02020603050405020304" pitchFamily="18" charset="0"/>
                <a:cs typeface="Times New Roman" panose="02020603050405020304" pitchFamily="18" charset="0"/>
              </a:rPr>
              <a:t>Once the investigation has been completed and the report received, the Burnaby School District will act based on the findings.  </a:t>
            </a:r>
          </a:p>
          <a:p>
            <a:pPr marL="1017588" lvl="1">
              <a:spcBef>
                <a:spcPts val="0"/>
              </a:spcBef>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687388" lvl="1" indent="-227013">
              <a:spcBef>
                <a:spcPts val="0"/>
              </a:spcBef>
              <a:buNone/>
            </a:pPr>
            <a:r>
              <a:rPr lang="en-CA" sz="2000" dirty="0">
                <a:solidFill>
                  <a:srgbClr val="0070C0"/>
                </a:solidFill>
                <a:latin typeface="Times New Roman" panose="02020603050405020304" pitchFamily="18" charset="0"/>
                <a:cs typeface="Times New Roman" panose="02020603050405020304" pitchFamily="18" charset="0"/>
              </a:rPr>
              <a:t>Finding of no evidence of bulling of harassment</a:t>
            </a:r>
          </a:p>
          <a:p>
            <a:pPr marL="687388" lvl="2" indent="-227013">
              <a:spcBef>
                <a:spcPts val="0"/>
              </a:spcBef>
              <a:buFont typeface="Arial" panose="020B0604020202020204" pitchFamily="34" charset="0"/>
              <a:buChar char="•"/>
            </a:pPr>
            <a:r>
              <a:rPr lang="en-CA" sz="1600" dirty="0">
                <a:latin typeface="Times New Roman" panose="02020603050405020304" pitchFamily="18" charset="0"/>
                <a:cs typeface="Times New Roman" panose="02020603050405020304" pitchFamily="18" charset="0"/>
              </a:rPr>
              <a:t>The issue is deemed resolve</a:t>
            </a:r>
          </a:p>
          <a:p>
            <a:pPr marL="1417638" lvl="2">
              <a:spcBef>
                <a:spcPts val="0"/>
              </a:spcBef>
              <a:buFont typeface="Arial" panose="020B0604020202020204" pitchFamily="34" charset="0"/>
              <a:buChar char="•"/>
            </a:pPr>
            <a:endParaRPr lang="en-CA" sz="1200" dirty="0">
              <a:latin typeface="Times New Roman" panose="02020603050405020304" pitchFamily="18" charset="0"/>
              <a:cs typeface="Times New Roman" panose="02020603050405020304" pitchFamily="18" charset="0"/>
            </a:endParaRPr>
          </a:p>
          <a:p>
            <a:pPr marL="687388" lvl="2" indent="-227013">
              <a:spcBef>
                <a:spcPts val="0"/>
              </a:spcBef>
              <a:buNone/>
            </a:pPr>
            <a:r>
              <a:rPr lang="en-CA" sz="2000" dirty="0">
                <a:solidFill>
                  <a:srgbClr val="0070C0"/>
                </a:solidFill>
                <a:latin typeface="Times New Roman" panose="02020603050405020304" pitchFamily="18" charset="0"/>
                <a:cs typeface="Times New Roman" panose="02020603050405020304" pitchFamily="18" charset="0"/>
              </a:rPr>
              <a:t>Finding of evidence of bullying and harassment</a:t>
            </a:r>
          </a:p>
          <a:p>
            <a:pPr marL="460375" lvl="2" indent="0">
              <a:spcBef>
                <a:spcPts val="0"/>
              </a:spcBef>
              <a:buNone/>
            </a:pPr>
            <a:r>
              <a:rPr lang="en-CA" sz="1600" i="1" dirty="0">
                <a:latin typeface="Times New Roman" panose="02020603050405020304" pitchFamily="18" charset="0"/>
                <a:cs typeface="Times New Roman" panose="02020603050405020304" pitchFamily="18" charset="0"/>
              </a:rPr>
              <a:t>The Burnaby School District will seek remedies to resolve issues and accommodate where appropriate.  These include but are not limited to:</a:t>
            </a:r>
          </a:p>
          <a:p>
            <a:pPr marL="687388" lvl="3" indent="-227013">
              <a:spcBef>
                <a:spcPts val="0"/>
              </a:spcBef>
              <a:buFont typeface="Arial" panose="020B0604020202020204" pitchFamily="34" charset="0"/>
              <a:buChar char="•"/>
            </a:pPr>
            <a:r>
              <a:rPr lang="en-CA" sz="1600" dirty="0">
                <a:latin typeface="Times New Roman" panose="02020603050405020304" pitchFamily="18" charset="0"/>
                <a:cs typeface="Times New Roman" panose="02020603050405020304" pitchFamily="18" charset="0"/>
              </a:rPr>
              <a:t>Mediation –if both parties consent, closure may be sought through the mediation process</a:t>
            </a:r>
          </a:p>
          <a:p>
            <a:pPr marL="687388" lvl="3" indent="-227013">
              <a:spcBef>
                <a:spcPts val="0"/>
              </a:spcBef>
              <a:buFont typeface="Arial" panose="020B0604020202020204" pitchFamily="34" charset="0"/>
              <a:buChar char="•"/>
            </a:pPr>
            <a:r>
              <a:rPr lang="en-CA" sz="1600" dirty="0">
                <a:latin typeface="Times New Roman" panose="02020603050405020304" pitchFamily="18" charset="0"/>
                <a:cs typeface="Times New Roman" panose="02020603050405020304" pitchFamily="18" charset="0"/>
              </a:rPr>
              <a:t>Corrective Action – e.g. reinstatement of sick leave, warnings, transfers, discipline, accommodation where appropriate </a:t>
            </a:r>
          </a:p>
          <a:p>
            <a:pPr marL="687388" lvl="3" indent="-227013">
              <a:spcBef>
                <a:spcPts val="0"/>
              </a:spcBef>
              <a:buFont typeface="Arial" panose="020B0604020202020204" pitchFamily="34" charset="0"/>
              <a:buChar char="•"/>
            </a:pPr>
            <a:r>
              <a:rPr lang="en-CA" sz="1600" dirty="0">
                <a:latin typeface="Times New Roman" panose="02020603050405020304" pitchFamily="18" charset="0"/>
                <a:cs typeface="Times New Roman" panose="02020603050405020304" pitchFamily="18" charset="0"/>
              </a:rPr>
              <a:t>Education and Training – to foster understanding of bullying and harassment behaviour</a:t>
            </a:r>
          </a:p>
          <a:p>
            <a:pPr marL="1531938" lvl="3" indent="-355600">
              <a:spcBef>
                <a:spcPts val="0"/>
              </a:spcBef>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731838" lvl="1" indent="0">
              <a:spcBef>
                <a:spcPts val="0"/>
              </a:spcBef>
              <a:buNone/>
            </a:pPr>
            <a:r>
              <a:rPr lang="en-CA" sz="1600" dirty="0">
                <a:latin typeface="Times New Roman" panose="02020603050405020304" pitchFamily="18" charset="0"/>
                <a:cs typeface="Times New Roman" panose="02020603050405020304" pitchFamily="18" charset="0"/>
              </a:rPr>
              <a:t>    </a:t>
            </a:r>
          </a:p>
          <a:p>
            <a:pPr marL="1074738" lvl="1" indent="-342900">
              <a:spcBef>
                <a:spcPts val="0"/>
              </a:spcBef>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731838" lvl="1" indent="0">
              <a:spcBef>
                <a:spcPts val="0"/>
              </a:spcBef>
              <a:buNone/>
            </a:pPr>
            <a:endParaRPr lang="en-CA" sz="2000" dirty="0">
              <a:latin typeface="Times New Roman" panose="02020603050405020304" pitchFamily="18" charset="0"/>
              <a:cs typeface="Times New Roman" panose="02020603050405020304" pitchFamily="18" charset="0"/>
            </a:endParaRPr>
          </a:p>
          <a:p>
            <a:pPr marL="355600" lvl="1" indent="0">
              <a:buNone/>
            </a:pPr>
            <a:r>
              <a:rPr lang="en-CA" sz="2000" dirty="0">
                <a:latin typeface="Times New Roman" panose="02020603050405020304" pitchFamily="18" charset="0"/>
                <a:cs typeface="Times New Roman" panose="02020603050405020304" pitchFamily="18" charset="0"/>
              </a:rPr>
              <a:t>	</a:t>
            </a:r>
            <a:endParaRPr lang="en-CA" sz="1200" dirty="0">
              <a:latin typeface="Times New Roman" panose="02020603050405020304" pitchFamily="18" charset="0"/>
              <a:cs typeface="Times New Roman" panose="02020603050405020304" pitchFamily="18" charset="0"/>
            </a:endParaRPr>
          </a:p>
          <a:p>
            <a:pPr marL="755650" lvl="2" indent="0">
              <a:buNone/>
            </a:pPr>
            <a:endParaRPr lang="en-CA" sz="16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a:p>
            <a:pPr marL="719138" lvl="3" indent="0">
              <a:buNone/>
            </a:pPr>
            <a:endParaRPr lang="en-CA" sz="1200" dirty="0">
              <a:latin typeface="Times New Roman" panose="02020603050405020304" pitchFamily="18" charset="0"/>
              <a:cs typeface="Times New Roman" panose="02020603050405020304" pitchFamily="18" charset="0"/>
            </a:endParaRPr>
          </a:p>
          <a:p>
            <a:pPr marL="1212850" lvl="3" indent="0">
              <a:buNone/>
            </a:pPr>
            <a:endParaRPr lang="en-CA"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880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3866" y="4715933"/>
            <a:ext cx="6324600" cy="1574800"/>
          </a:xfrm>
        </p:spPr>
        <p:txBody>
          <a:bodyPr>
            <a:normAutofit fontScale="90000"/>
          </a:bodyPr>
          <a:lstStyle/>
          <a:p>
            <a:pPr algn="ctr"/>
            <a:r>
              <a:rPr lang="en-CA" b="0" dirty="0">
                <a:latin typeface="Times New Roman" panose="02020603050405020304" pitchFamily="18" charset="0"/>
                <a:cs typeface="Times New Roman" panose="02020603050405020304" pitchFamily="18" charset="0"/>
              </a:rPr>
              <a:t>Congratulations! You have completed the Burnaby School District’s Bullying and Harassment Awareness Training. </a:t>
            </a:r>
            <a:br>
              <a:rPr lang="en-CA" b="0" dirty="0">
                <a:latin typeface="Times New Roman" panose="02020603050405020304" pitchFamily="18" charset="0"/>
                <a:cs typeface="Times New Roman" panose="02020603050405020304" pitchFamily="18" charset="0"/>
              </a:rPr>
            </a:br>
            <a:br>
              <a:rPr lang="en-CA" b="0" dirty="0">
                <a:latin typeface="Times New Roman" panose="02020603050405020304" pitchFamily="18" charset="0"/>
                <a:cs typeface="Times New Roman" panose="02020603050405020304" pitchFamily="18" charset="0"/>
              </a:rPr>
            </a:br>
            <a:r>
              <a:rPr lang="en-CA" b="0" dirty="0">
                <a:latin typeface="Times New Roman" panose="02020603050405020304" pitchFamily="18" charset="0"/>
                <a:cs typeface="Times New Roman" panose="02020603050405020304" pitchFamily="18" charset="0"/>
              </a:rPr>
              <a:t>Questions?</a:t>
            </a:r>
            <a:br>
              <a:rPr lang="en-CA" b="0" dirty="0">
                <a:latin typeface="Times New Roman" panose="02020603050405020304" pitchFamily="18" charset="0"/>
                <a:cs typeface="Times New Roman" panose="02020603050405020304" pitchFamily="18" charset="0"/>
              </a:rPr>
            </a:br>
            <a:endParaRPr lang="en-CA" b="0" dirty="0">
              <a:latin typeface="Times New Roman" panose="02020603050405020304" pitchFamily="18" charset="0"/>
              <a:cs typeface="Times New Roman" panose="02020603050405020304" pitchFamily="18" charset="0"/>
            </a:endParaRPr>
          </a:p>
        </p:txBody>
      </p:sp>
      <p:pic>
        <p:nvPicPr>
          <p:cNvPr id="5" name="Picture Placeholder 4"/>
          <p:cNvPicPr>
            <a:picLocks noGrp="1" noChangeAspect="1"/>
          </p:cNvPicPr>
          <p:nvPr>
            <p:ph type="pic" idx="1"/>
          </p:nvPr>
        </p:nvPicPr>
        <p:blipFill>
          <a:blip r:embed="rId2"/>
          <a:srcRect l="5556" r="5556"/>
          <a:stretch>
            <a:fillRect/>
          </a:stretch>
        </p:blipFill>
        <p:spPr>
          <a:xfrm>
            <a:off x="1231899" y="287867"/>
            <a:ext cx="6705600" cy="4114800"/>
          </a:xfrm>
          <a:prstGeom prst="rect">
            <a:avLst/>
          </a:prstGeom>
        </p:spPr>
      </p:pic>
    </p:spTree>
    <p:extLst>
      <p:ext uri="{BB962C8B-B14F-4D97-AF65-F5344CB8AC3E}">
        <p14:creationId xmlns:p14="http://schemas.microsoft.com/office/powerpoint/2010/main" val="201000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6" y="252942"/>
            <a:ext cx="8398933" cy="940857"/>
          </a:xfrm>
        </p:spPr>
        <p:txBody>
          <a:bodyPr>
            <a:normAutofit/>
          </a:bodyPr>
          <a:lstStyle/>
          <a:p>
            <a:pPr algn="l"/>
            <a:r>
              <a:rPr lang="en-CA" sz="2800" dirty="0">
                <a:solidFill>
                  <a:srgbClr val="0070C0"/>
                </a:solidFill>
                <a:latin typeface="Times New Roman" panose="02020603050405020304" pitchFamily="18" charset="0"/>
                <a:cs typeface="Times New Roman" panose="02020603050405020304" pitchFamily="18" charset="0"/>
              </a:rPr>
              <a:t>Section 1: Bullying and Harassment in the Workplace </a:t>
            </a:r>
          </a:p>
        </p:txBody>
      </p:sp>
      <p:sp>
        <p:nvSpPr>
          <p:cNvPr id="3" name="Content Placeholder 2"/>
          <p:cNvSpPr>
            <a:spLocks noGrp="1"/>
          </p:cNvSpPr>
          <p:nvPr>
            <p:ph idx="1"/>
          </p:nvPr>
        </p:nvSpPr>
        <p:spPr>
          <a:xfrm>
            <a:off x="592666" y="1193799"/>
            <a:ext cx="8043333" cy="4995333"/>
          </a:xfrm>
        </p:spPr>
        <p:txBody>
          <a:bodyPr>
            <a:normAutofit lnSpcReduction="10000"/>
          </a:bodyPr>
          <a:lstStyle/>
          <a:p>
            <a:pPr marL="0" indent="0">
              <a:buNone/>
            </a:pPr>
            <a:r>
              <a:rPr lang="en-CA" sz="2400" dirty="0">
                <a:latin typeface="Times New Roman" panose="02020603050405020304" pitchFamily="18" charset="0"/>
                <a:cs typeface="Times New Roman" panose="02020603050405020304" pitchFamily="18" charset="0"/>
              </a:rPr>
              <a:t>Key terms you need to know</a:t>
            </a:r>
            <a:r>
              <a:rPr lang="en-CA" sz="2000" dirty="0">
                <a:latin typeface="Times New Roman" panose="02020603050405020304" pitchFamily="18" charset="0"/>
                <a:cs typeface="Times New Roman" panose="02020603050405020304" pitchFamily="18" charset="0"/>
              </a:rPr>
              <a:t>: </a:t>
            </a:r>
          </a:p>
          <a:p>
            <a:pPr marL="355600" indent="0">
              <a:buNone/>
            </a:pPr>
            <a:endParaRPr lang="en-CA" sz="900" i="1" dirty="0">
              <a:solidFill>
                <a:srgbClr val="0070C0"/>
              </a:solidFill>
              <a:latin typeface="Times New Roman" panose="02020603050405020304" pitchFamily="18" charset="0"/>
              <a:cs typeface="Times New Roman" panose="02020603050405020304" pitchFamily="18" charset="0"/>
            </a:endParaRPr>
          </a:p>
          <a:p>
            <a:pPr marL="460375" indent="0">
              <a:buNone/>
            </a:pPr>
            <a:r>
              <a:rPr lang="en-CA" sz="2000" i="1" dirty="0">
                <a:solidFill>
                  <a:srgbClr val="0070C0"/>
                </a:solidFill>
                <a:latin typeface="Times New Roman" panose="02020603050405020304" pitchFamily="18" charset="0"/>
                <a:cs typeface="Times New Roman" panose="02020603050405020304" pitchFamily="18" charset="0"/>
              </a:rPr>
              <a:t>Discrimination</a:t>
            </a:r>
            <a:r>
              <a:rPr lang="en-CA" sz="1800" dirty="0">
                <a:solidFill>
                  <a:srgbClr val="0070C0"/>
                </a:solidFill>
                <a:latin typeface="Times New Roman" panose="02020603050405020304" pitchFamily="18" charset="0"/>
                <a:cs typeface="Times New Roman" panose="02020603050405020304" pitchFamily="18" charset="0"/>
              </a:rPr>
              <a:t> </a:t>
            </a:r>
          </a:p>
          <a:p>
            <a:pPr marL="641350" indent="-1809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Denying benefits or treating groups or individuals badly, based on the prohibited grounds of race, religion, color, ethnicity, place of origin, language, age, disability, socio-economic status, gender identity, gender expression, sexual orientation, sex, or any other difference.</a:t>
            </a:r>
          </a:p>
          <a:p>
            <a:pPr marL="355600" lvl="1" indent="0">
              <a:buNone/>
            </a:pPr>
            <a:endParaRPr lang="en-CA" sz="1200" dirty="0">
              <a:latin typeface="Times New Roman" panose="02020603050405020304" pitchFamily="18" charset="0"/>
              <a:cs typeface="Times New Roman" panose="02020603050405020304" pitchFamily="18" charset="0"/>
            </a:endParaRPr>
          </a:p>
          <a:p>
            <a:pPr marL="460375" lvl="1" indent="0" defTabSz="355600">
              <a:buNone/>
            </a:pPr>
            <a:r>
              <a:rPr lang="en-CA" sz="2000" i="1" dirty="0">
                <a:solidFill>
                  <a:srgbClr val="0070C0"/>
                </a:solidFill>
                <a:latin typeface="Times New Roman" panose="02020603050405020304" pitchFamily="18" charset="0"/>
                <a:cs typeface="Times New Roman" panose="02020603050405020304" pitchFamily="18" charset="0"/>
              </a:rPr>
              <a:t>Harassment</a:t>
            </a:r>
            <a:r>
              <a:rPr lang="en-CA" sz="2000" dirty="0">
                <a:solidFill>
                  <a:srgbClr val="0070C0"/>
                </a:solidFill>
                <a:latin typeface="Times New Roman" panose="02020603050405020304" pitchFamily="18" charset="0"/>
                <a:cs typeface="Times New Roman" panose="02020603050405020304" pitchFamily="18" charset="0"/>
              </a:rPr>
              <a:t> </a:t>
            </a:r>
          </a:p>
          <a:p>
            <a:pPr marL="687388" lvl="1" indent="-227013" defTabSz="355600">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 form of discrimination pertaining to any negative or adverse conduct, comment, gesture or contact, and systemic barrier based on the prohibited grounds. </a:t>
            </a:r>
          </a:p>
          <a:p>
            <a:pPr marL="0" lvl="1" indent="0">
              <a:buNone/>
            </a:pPr>
            <a:endParaRPr lang="en-CA" sz="1200" dirty="0">
              <a:latin typeface="Times New Roman" panose="02020603050405020304" pitchFamily="18" charset="0"/>
              <a:cs typeface="Times New Roman" panose="02020603050405020304" pitchFamily="18" charset="0"/>
            </a:endParaRPr>
          </a:p>
          <a:p>
            <a:pPr marL="460375" lvl="1" indent="0">
              <a:buNone/>
            </a:pPr>
            <a:r>
              <a:rPr lang="en-CA" sz="2000" i="1" dirty="0">
                <a:solidFill>
                  <a:srgbClr val="0070C0"/>
                </a:solidFill>
                <a:latin typeface="Times New Roman" panose="02020603050405020304" pitchFamily="18" charset="0"/>
                <a:cs typeface="Times New Roman" panose="02020603050405020304" pitchFamily="18" charset="0"/>
              </a:rPr>
              <a:t>Workplace bullying and harassment </a:t>
            </a:r>
          </a:p>
          <a:p>
            <a:pPr marL="687388"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Includes any inappropriate conduct or comment in the workplace environment, including online email or text by a person or persons towards a worker that that the person knew or reasonably ought to have known would cause that worker to be humiliated or intimidated, regardless of the intent. </a:t>
            </a:r>
          </a:p>
          <a:p>
            <a:pPr marL="0" lvl="1" indent="0">
              <a:buNone/>
            </a:pPr>
            <a:endParaRPr lang="en-CA" sz="1600" dirty="0">
              <a:latin typeface="Times New Roman" panose="02020603050405020304" pitchFamily="18" charset="0"/>
              <a:cs typeface="Times New Roman" panose="02020603050405020304" pitchFamily="18" charset="0"/>
            </a:endParaRPr>
          </a:p>
          <a:p>
            <a:pPr marL="457200" lvl="1" indent="0">
              <a:buNone/>
            </a:pPr>
            <a:endParaRPr lang="en-CA" sz="1600" dirty="0"/>
          </a:p>
          <a:p>
            <a:pPr marL="457200" lvl="1" indent="0">
              <a:buNone/>
            </a:pPr>
            <a:endParaRPr lang="en-CA" sz="1600" dirty="0"/>
          </a:p>
        </p:txBody>
      </p:sp>
    </p:spTree>
    <p:extLst>
      <p:ext uri="{BB962C8B-B14F-4D97-AF65-F5344CB8AC3E}">
        <p14:creationId xmlns:p14="http://schemas.microsoft.com/office/powerpoint/2010/main" val="1706842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252943"/>
            <a:ext cx="8229600"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Collective Agreement Definition: </a:t>
            </a:r>
          </a:p>
        </p:txBody>
      </p:sp>
      <p:sp>
        <p:nvSpPr>
          <p:cNvPr id="3" name="Content Placeholder 2"/>
          <p:cNvSpPr>
            <a:spLocks noGrp="1"/>
          </p:cNvSpPr>
          <p:nvPr>
            <p:ph idx="1"/>
          </p:nvPr>
        </p:nvSpPr>
        <p:spPr>
          <a:xfrm>
            <a:off x="592667" y="1294349"/>
            <a:ext cx="7327929" cy="4269302"/>
          </a:xfrm>
        </p:spPr>
        <p:txBody>
          <a:bodyPr>
            <a:normAutofit/>
          </a:bodyPr>
          <a:lstStyle/>
          <a:p>
            <a:pPr marL="460375" lvl="1" indent="0">
              <a:buNone/>
            </a:pPr>
            <a:r>
              <a:rPr lang="en-CA" sz="2000" i="1" dirty="0">
                <a:solidFill>
                  <a:srgbClr val="0070C0"/>
                </a:solidFill>
                <a:latin typeface="Times New Roman" panose="02020603050405020304" pitchFamily="18" charset="0"/>
                <a:cs typeface="Times New Roman" panose="02020603050405020304" pitchFamily="18" charset="0"/>
              </a:rPr>
              <a:t>Harassment includes:</a:t>
            </a:r>
            <a:r>
              <a:rPr lang="en-CA" sz="2000" i="1" dirty="0">
                <a:latin typeface="Times New Roman" panose="02020603050405020304" pitchFamily="18" charset="0"/>
                <a:cs typeface="Times New Roman" panose="02020603050405020304" pitchFamily="18" charset="0"/>
              </a:rPr>
              <a:t> </a:t>
            </a:r>
            <a:r>
              <a:rPr lang="en-CA" sz="2000" dirty="0">
                <a:latin typeface="Times New Roman" panose="02020603050405020304" pitchFamily="18" charset="0"/>
                <a:cs typeface="Times New Roman" panose="02020603050405020304" pitchFamily="18" charset="0"/>
              </a:rPr>
              <a:t> </a:t>
            </a:r>
          </a:p>
          <a:p>
            <a:pPr marL="460375" lvl="1" indent="0">
              <a:buNone/>
            </a:pPr>
            <a:endParaRPr lang="en-CA" sz="800" dirty="0">
              <a:latin typeface="Times New Roman" panose="02020603050405020304" pitchFamily="18" charset="0"/>
              <a:cs typeface="Times New Roman" panose="02020603050405020304" pitchFamily="18" charset="0"/>
            </a:endParaRPr>
          </a:p>
          <a:p>
            <a:pPr marL="719138" lvl="2"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any improper or inappropriate behaviour that would be cruel and/or offensive to any reasonable person, is unwelcome, and which the initiator knows or ought reasonably to know would be unwelcome; </a:t>
            </a:r>
            <a:r>
              <a:rPr lang="en-CA" sz="1800" i="1" dirty="0">
                <a:latin typeface="Times New Roman" panose="02020603050405020304" pitchFamily="18" charset="0"/>
                <a:cs typeface="Times New Roman" panose="02020603050405020304" pitchFamily="18" charset="0"/>
              </a:rPr>
              <a:t>or</a:t>
            </a:r>
          </a:p>
          <a:p>
            <a:pPr marL="449263" lvl="2" indent="0">
              <a:buNone/>
            </a:pPr>
            <a:endParaRPr lang="en-CA" sz="800" i="1" dirty="0">
              <a:latin typeface="Times New Roman" panose="02020603050405020304" pitchFamily="18" charset="0"/>
              <a:cs typeface="Times New Roman" panose="02020603050405020304" pitchFamily="18" charset="0"/>
            </a:endParaRPr>
          </a:p>
          <a:p>
            <a:pPr marL="719138" lvl="2" indent="-269875">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objectionable conduct, comment, materials or displays made on a one-time or continuous basis that would demean, belittle, intimidate, or humiliate any reasonable person; </a:t>
            </a:r>
            <a:r>
              <a:rPr lang="en-CA" sz="1800" i="1" dirty="0">
                <a:latin typeface="Times New Roman" panose="02020603050405020304" pitchFamily="18" charset="0"/>
                <a:cs typeface="Times New Roman" panose="02020603050405020304" pitchFamily="18" charset="0"/>
              </a:rPr>
              <a:t>or </a:t>
            </a:r>
          </a:p>
          <a:p>
            <a:pPr marL="449263" lvl="2" indent="0">
              <a:spcBef>
                <a:spcPts val="0"/>
              </a:spcBef>
              <a:buNone/>
            </a:pPr>
            <a:endParaRPr lang="en-CA" sz="800" i="1" dirty="0">
              <a:latin typeface="Times New Roman" panose="02020603050405020304" pitchFamily="18" charset="0"/>
              <a:cs typeface="Times New Roman" panose="02020603050405020304" pitchFamily="18" charset="0"/>
            </a:endParaRPr>
          </a:p>
          <a:p>
            <a:pPr marL="719138" lvl="2" indent="-269875">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the exercise of power or authority that serves no legitimate work purpose and which a person ought reasonably to know is inappropriate; </a:t>
            </a:r>
            <a:r>
              <a:rPr lang="en-CA" sz="1800" i="1" dirty="0">
                <a:latin typeface="Times New Roman" panose="02020603050405020304" pitchFamily="18" charset="0"/>
                <a:cs typeface="Times New Roman" panose="02020603050405020304" pitchFamily="18" charset="0"/>
              </a:rPr>
              <a:t>or</a:t>
            </a:r>
          </a:p>
          <a:p>
            <a:pPr marL="719138" lvl="2" indent="-269875">
              <a:spcBef>
                <a:spcPts val="0"/>
              </a:spcBef>
              <a:buFont typeface="Arial" panose="020B0604020202020204" pitchFamily="34" charset="0"/>
              <a:buChar char="•"/>
            </a:pPr>
            <a:endParaRPr lang="en-CA" sz="800" i="1" dirty="0">
              <a:latin typeface="Times New Roman" panose="02020603050405020304" pitchFamily="18" charset="0"/>
              <a:cs typeface="Times New Roman" panose="02020603050405020304" pitchFamily="18" charset="0"/>
            </a:endParaRPr>
          </a:p>
          <a:p>
            <a:pPr marL="719138" lvl="2" indent="-269875">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misuses of power or authority such as exclusion, intimidation, threats, coercions and blackmail. </a:t>
            </a:r>
          </a:p>
          <a:p>
            <a:pPr marL="685800" lvl="2">
              <a:buFont typeface="Arial" panose="020B0604020202020204" pitchFamily="34" charset="0"/>
              <a:buChar char="•"/>
            </a:pPr>
            <a:endParaRPr lang="en-CA" sz="1200" dirty="0">
              <a:solidFill>
                <a:schemeClr val="accent4">
                  <a:lumMod val="40000"/>
                  <a:lumOff val="60000"/>
                </a:schemeClr>
              </a:solidFill>
              <a:latin typeface="Times New Roman" panose="02020603050405020304" pitchFamily="18" charset="0"/>
              <a:cs typeface="Times New Roman" panose="02020603050405020304" pitchFamily="18" charset="0"/>
            </a:endParaRPr>
          </a:p>
          <a:p>
            <a:pPr marL="285750" lvl="1">
              <a:buFont typeface="Arial" panose="020B0604020202020204" pitchFamily="34" charset="0"/>
              <a:buChar char="•"/>
            </a:pPr>
            <a:endParaRPr lang="en-CA" sz="1600" dirty="0">
              <a:latin typeface="Times New Roman" panose="02020603050405020304" pitchFamily="18" charset="0"/>
              <a:cs typeface="Times New Roman" panose="02020603050405020304" pitchFamily="18" charset="0"/>
            </a:endParaRPr>
          </a:p>
          <a:p>
            <a:pPr marL="457200" lvl="1" indent="0">
              <a:buNone/>
            </a:pPr>
            <a:endParaRPr lang="en-CA" sz="1600" dirty="0"/>
          </a:p>
          <a:p>
            <a:pPr marL="457200" lvl="1" indent="0">
              <a:buNone/>
            </a:pPr>
            <a:endParaRPr lang="en-CA" sz="1600" dirty="0"/>
          </a:p>
        </p:txBody>
      </p:sp>
    </p:spTree>
    <p:extLst>
      <p:ext uri="{BB962C8B-B14F-4D97-AF65-F5344CB8AC3E}">
        <p14:creationId xmlns:p14="http://schemas.microsoft.com/office/powerpoint/2010/main" val="2730167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252943"/>
            <a:ext cx="8229600"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…continued…. </a:t>
            </a:r>
          </a:p>
        </p:txBody>
      </p:sp>
      <p:sp>
        <p:nvSpPr>
          <p:cNvPr id="3" name="Content Placeholder 2"/>
          <p:cNvSpPr>
            <a:spLocks noGrp="1"/>
          </p:cNvSpPr>
          <p:nvPr>
            <p:ph idx="1"/>
          </p:nvPr>
        </p:nvSpPr>
        <p:spPr>
          <a:xfrm>
            <a:off x="592667" y="1147730"/>
            <a:ext cx="7794588" cy="4584612"/>
          </a:xfrm>
        </p:spPr>
        <p:txBody>
          <a:bodyPr>
            <a:normAutofit/>
          </a:bodyPr>
          <a:lstStyle/>
          <a:p>
            <a:pPr marL="449263" lvl="2" indent="0">
              <a:buNone/>
            </a:pPr>
            <a:r>
              <a:rPr lang="en-CA" sz="2000" i="1" dirty="0">
                <a:solidFill>
                  <a:srgbClr val="0070C0"/>
                </a:solidFill>
                <a:latin typeface="Times New Roman" panose="02020603050405020304" pitchFamily="18" charset="0"/>
                <a:cs typeface="Times New Roman" panose="02020603050405020304" pitchFamily="18" charset="0"/>
              </a:rPr>
              <a:t>Sexual Harassment includes:  </a:t>
            </a:r>
          </a:p>
          <a:p>
            <a:pPr marL="449263" lvl="2" indent="0">
              <a:buNone/>
            </a:pPr>
            <a:endParaRPr lang="en-CA" sz="800" i="1" dirty="0">
              <a:solidFill>
                <a:srgbClr val="0070C0"/>
              </a:solidFill>
              <a:latin typeface="Times New Roman" panose="02020603050405020304" pitchFamily="18" charset="0"/>
              <a:cs typeface="Times New Roman" panose="02020603050405020304" pitchFamily="18" charset="0"/>
            </a:endParaRPr>
          </a:p>
          <a:p>
            <a:pPr marL="719138" lvl="2" indent="-261938">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any comment, look, suggestion, physical contact, or real or implied action of a sexual nature which creates an uncomfortable working environment for the recipient, made by a person who knows or ought reasonably to know such behaviour is unwelcome; </a:t>
            </a:r>
            <a:r>
              <a:rPr lang="en-CA" sz="1800" i="1" dirty="0">
                <a:latin typeface="Times New Roman" panose="02020603050405020304" pitchFamily="18" charset="0"/>
                <a:cs typeface="Times New Roman" panose="02020603050405020304" pitchFamily="18" charset="0"/>
              </a:rPr>
              <a:t>or</a:t>
            </a:r>
            <a:r>
              <a:rPr lang="en-CA" sz="1800" dirty="0">
                <a:latin typeface="Times New Roman" panose="02020603050405020304" pitchFamily="18" charset="0"/>
                <a:cs typeface="Times New Roman" panose="02020603050405020304" pitchFamily="18" charset="0"/>
              </a:rPr>
              <a:t> </a:t>
            </a:r>
          </a:p>
          <a:p>
            <a:pPr marL="719138" lvl="2" indent="-261938">
              <a:spcBef>
                <a:spcPts val="0"/>
              </a:spcBef>
              <a:buFont typeface="Arial" panose="020B0604020202020204" pitchFamily="34" charset="0"/>
              <a:buChar char="•"/>
            </a:pPr>
            <a:endParaRPr lang="en-CA" sz="800" dirty="0">
              <a:latin typeface="Times New Roman" panose="02020603050405020304" pitchFamily="18" charset="0"/>
              <a:cs typeface="Times New Roman" panose="02020603050405020304" pitchFamily="18" charset="0"/>
            </a:endParaRPr>
          </a:p>
          <a:p>
            <a:pPr marL="719138" lvl="2" indent="-261938">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any circulation or displays of visual or written materials of a sexual nature that has the effect of creating an uncomfortable working environment; </a:t>
            </a:r>
            <a:r>
              <a:rPr lang="en-CA" sz="1800" i="1" dirty="0">
                <a:latin typeface="Times New Roman" panose="02020603050405020304" pitchFamily="18" charset="0"/>
                <a:cs typeface="Times New Roman" panose="02020603050405020304" pitchFamily="18" charset="0"/>
              </a:rPr>
              <a:t>or</a:t>
            </a:r>
          </a:p>
          <a:p>
            <a:pPr marL="719138" lvl="2" indent="-261938">
              <a:spcBef>
                <a:spcPts val="0"/>
              </a:spcBef>
              <a:buFont typeface="Arial" panose="020B0604020202020204" pitchFamily="34" charset="0"/>
              <a:buChar char="•"/>
            </a:pPr>
            <a:endParaRPr lang="en-CA" sz="800" i="1" dirty="0">
              <a:latin typeface="Times New Roman" panose="02020603050405020304" pitchFamily="18" charset="0"/>
              <a:cs typeface="Times New Roman" panose="02020603050405020304" pitchFamily="18" charset="0"/>
            </a:endParaRPr>
          </a:p>
          <a:p>
            <a:pPr marL="719138" lvl="2" indent="-261938">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an implied promise of reward for complying with a request of a sexual nature; </a:t>
            </a:r>
            <a:r>
              <a:rPr lang="en-CA" sz="1800" i="1" dirty="0">
                <a:latin typeface="Times New Roman" panose="02020603050405020304" pitchFamily="18" charset="0"/>
                <a:cs typeface="Times New Roman" panose="02020603050405020304" pitchFamily="18" charset="0"/>
              </a:rPr>
              <a:t>or</a:t>
            </a:r>
          </a:p>
          <a:p>
            <a:pPr marL="719138" lvl="2" indent="-261938">
              <a:spcBef>
                <a:spcPts val="0"/>
              </a:spcBef>
              <a:buFont typeface="Arial" panose="020B0604020202020204" pitchFamily="34" charset="0"/>
              <a:buChar char="•"/>
            </a:pPr>
            <a:endParaRPr lang="en-CA" sz="800" i="1" dirty="0">
              <a:latin typeface="Times New Roman" panose="02020603050405020304" pitchFamily="18" charset="0"/>
              <a:cs typeface="Times New Roman" panose="02020603050405020304" pitchFamily="18" charset="0"/>
            </a:endParaRPr>
          </a:p>
          <a:p>
            <a:pPr marL="719138" lvl="2" indent="-261938">
              <a:spcBef>
                <a:spcPts val="0"/>
              </a:spcBef>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 sexual advance made a person in authority over the recipient that includes or implies a threat or an expressed or implied denial of an opportunity which would otherwise be granted or available and may include a reprisal or a threat of reprisal made after a sexual advance is rejected.  </a:t>
            </a:r>
          </a:p>
          <a:p>
            <a:pPr marL="685800" lvl="2">
              <a:buFont typeface="Arial" panose="020B0604020202020204" pitchFamily="34" charset="0"/>
              <a:buChar char="•"/>
            </a:pPr>
            <a:endParaRPr lang="en-CA" sz="1200" dirty="0">
              <a:solidFill>
                <a:schemeClr val="accent4">
                  <a:lumMod val="40000"/>
                  <a:lumOff val="60000"/>
                </a:schemeClr>
              </a:solidFill>
              <a:latin typeface="Times New Roman" panose="02020603050405020304" pitchFamily="18" charset="0"/>
              <a:cs typeface="Times New Roman" panose="02020603050405020304" pitchFamily="18" charset="0"/>
            </a:endParaRPr>
          </a:p>
          <a:p>
            <a:pPr marL="0" lvl="1" indent="0">
              <a:buNone/>
            </a:pPr>
            <a:endParaRPr lang="en-CA" sz="1600" dirty="0">
              <a:latin typeface="Times New Roman" panose="02020603050405020304" pitchFamily="18" charset="0"/>
              <a:cs typeface="Times New Roman" panose="02020603050405020304" pitchFamily="18" charset="0"/>
            </a:endParaRPr>
          </a:p>
          <a:p>
            <a:pPr marL="457200" lvl="1" indent="0">
              <a:buNone/>
            </a:pPr>
            <a:endParaRPr lang="en-CA" sz="1600" dirty="0"/>
          </a:p>
          <a:p>
            <a:pPr marL="457200" lvl="1" indent="0">
              <a:buNone/>
            </a:pPr>
            <a:endParaRPr lang="en-CA" sz="1600" dirty="0"/>
          </a:p>
        </p:txBody>
      </p:sp>
    </p:spTree>
    <p:extLst>
      <p:ext uri="{BB962C8B-B14F-4D97-AF65-F5344CB8AC3E}">
        <p14:creationId xmlns:p14="http://schemas.microsoft.com/office/powerpoint/2010/main" val="3993475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59" y="252943"/>
            <a:ext cx="8153808"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What is </a:t>
            </a:r>
            <a:r>
              <a:rPr lang="en-CA" sz="2400" b="1" i="1" dirty="0">
                <a:solidFill>
                  <a:srgbClr val="0070C0"/>
                </a:solidFill>
                <a:latin typeface="Times New Roman" panose="02020603050405020304" pitchFamily="18" charset="0"/>
                <a:cs typeface="Times New Roman" panose="02020603050405020304" pitchFamily="18" charset="0"/>
              </a:rPr>
              <a:t>not</a:t>
            </a:r>
            <a:r>
              <a:rPr lang="en-CA" sz="2400" dirty="0">
                <a:solidFill>
                  <a:srgbClr val="0070C0"/>
                </a:solidFill>
                <a:latin typeface="Times New Roman" panose="02020603050405020304" pitchFamily="18" charset="0"/>
                <a:cs typeface="Times New Roman" panose="02020603050405020304" pitchFamily="18" charset="0"/>
              </a:rPr>
              <a:t> bullying and harassment ?</a:t>
            </a:r>
          </a:p>
        </p:txBody>
      </p:sp>
      <p:sp>
        <p:nvSpPr>
          <p:cNvPr id="3" name="Content Placeholder 2"/>
          <p:cNvSpPr>
            <a:spLocks noGrp="1"/>
          </p:cNvSpPr>
          <p:nvPr>
            <p:ph idx="1"/>
          </p:nvPr>
        </p:nvSpPr>
        <p:spPr>
          <a:xfrm>
            <a:off x="457200" y="1233975"/>
            <a:ext cx="8229600" cy="4397468"/>
          </a:xfrm>
        </p:spPr>
        <p:txBody>
          <a:bodyPr>
            <a:normAutofit/>
          </a:bodyPr>
          <a:lstStyle/>
          <a:p>
            <a:pPr marL="457200" lvl="1" indent="0">
              <a:buNone/>
            </a:pPr>
            <a:endParaRPr lang="en-CA" sz="1600" dirty="0"/>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Expressing differences of opinion</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Offering </a:t>
            </a:r>
            <a:r>
              <a:rPr lang="en-CA" sz="1800" i="1" dirty="0">
                <a:solidFill>
                  <a:srgbClr val="0070C0"/>
                </a:solidFill>
                <a:latin typeface="Times New Roman" panose="02020603050405020304" pitchFamily="18" charset="0"/>
                <a:cs typeface="Times New Roman" panose="02020603050405020304" pitchFamily="18" charset="0"/>
              </a:rPr>
              <a:t>constructive work related </a:t>
            </a:r>
            <a:r>
              <a:rPr lang="en-CA" sz="1800" dirty="0">
                <a:latin typeface="Times New Roman" panose="02020603050405020304" pitchFamily="18" charset="0"/>
                <a:cs typeface="Times New Roman" panose="02020603050405020304" pitchFamily="18" charset="0"/>
              </a:rPr>
              <a:t>feedback </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Making a legitimate complaint about another </a:t>
            </a:r>
          </a:p>
          <a:p>
            <a:pPr marL="457200" lvl="1" indent="0">
              <a:buNone/>
            </a:pPr>
            <a:r>
              <a:rPr lang="en-CA" sz="1800" dirty="0">
                <a:latin typeface="Times New Roman" panose="02020603050405020304" pitchFamily="18" charset="0"/>
                <a:cs typeface="Times New Roman" panose="02020603050405020304" pitchFamily="18" charset="0"/>
              </a:rPr>
              <a:t>       worker’s conduct</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Decisions about </a:t>
            </a:r>
            <a:r>
              <a:rPr lang="en-CA" sz="1800" i="1" dirty="0">
                <a:solidFill>
                  <a:srgbClr val="0070C0"/>
                </a:solidFill>
                <a:latin typeface="Times New Roman" panose="02020603050405020304" pitchFamily="18" charset="0"/>
                <a:cs typeface="Times New Roman" panose="02020603050405020304" pitchFamily="18" charset="0"/>
              </a:rPr>
              <a:t>work related </a:t>
            </a:r>
            <a:r>
              <a:rPr lang="en-CA" sz="1800" dirty="0">
                <a:latin typeface="Times New Roman" panose="02020603050405020304" pitchFamily="18" charset="0"/>
                <a:cs typeface="Times New Roman" panose="02020603050405020304" pitchFamily="18" charset="0"/>
              </a:rPr>
              <a:t>matters</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Lack of friendliness or an apparent grumpy response</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Denial of a request for time off</a:t>
            </a:r>
          </a:p>
          <a:p>
            <a:pPr marL="719138" lvl="1" indent="-261938">
              <a:buFont typeface="Arial" panose="020B0604020202020204" pitchFamily="34" charset="0"/>
              <a:buChar char="•"/>
            </a:pPr>
            <a:r>
              <a:rPr lang="en-CA" sz="1800" i="1" dirty="0">
                <a:solidFill>
                  <a:srgbClr val="0070C0"/>
                </a:solidFill>
                <a:latin typeface="Times New Roman" panose="02020603050405020304" pitchFamily="18" charset="0"/>
                <a:cs typeface="Times New Roman" panose="02020603050405020304" pitchFamily="18" charset="0"/>
              </a:rPr>
              <a:t>Reasonable management </a:t>
            </a:r>
            <a:r>
              <a:rPr lang="en-CA" sz="1800" dirty="0">
                <a:latin typeface="Times New Roman" panose="02020603050405020304" pitchFamily="18" charset="0"/>
                <a:cs typeface="Times New Roman" panose="02020603050405020304" pitchFamily="18" charset="0"/>
              </a:rPr>
              <a:t>actions – workload, </a:t>
            </a:r>
          </a:p>
          <a:p>
            <a:pPr marL="457200" lvl="1" indent="0">
              <a:buNone/>
            </a:pPr>
            <a:r>
              <a:rPr lang="en-CA" sz="1800" dirty="0">
                <a:latin typeface="Times New Roman" panose="02020603050405020304" pitchFamily="18" charset="0"/>
                <a:cs typeface="Times New Roman" panose="02020603050405020304" pitchFamily="18" charset="0"/>
              </a:rPr>
              <a:t>       deadlines, layoffs, transfers, supervision, </a:t>
            </a:r>
          </a:p>
          <a:p>
            <a:pPr marL="457200" lvl="1" indent="0">
              <a:buNone/>
            </a:pPr>
            <a:r>
              <a:rPr lang="en-CA" sz="1800" dirty="0">
                <a:latin typeface="Times New Roman" panose="02020603050405020304" pitchFamily="18" charset="0"/>
                <a:cs typeface="Times New Roman" panose="02020603050405020304" pitchFamily="18" charset="0"/>
              </a:rPr>
              <a:t>       performance management, discipline</a:t>
            </a:r>
          </a:p>
          <a:p>
            <a:pPr marL="719138" lvl="1" indent="-261938">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Other </a:t>
            </a:r>
            <a:r>
              <a:rPr lang="en-CA" sz="1800" i="1" dirty="0">
                <a:solidFill>
                  <a:srgbClr val="0070C0"/>
                </a:solidFill>
                <a:latin typeface="Times New Roman" panose="02020603050405020304" pitchFamily="18" charset="0"/>
                <a:cs typeface="Times New Roman" panose="02020603050405020304" pitchFamily="18" charset="0"/>
              </a:rPr>
              <a:t>routine</a:t>
            </a:r>
            <a:r>
              <a:rPr lang="en-CA" sz="1800" dirty="0">
                <a:latin typeface="Times New Roman" panose="02020603050405020304" pitchFamily="18" charset="0"/>
                <a:cs typeface="Times New Roman" panose="02020603050405020304" pitchFamily="18" charset="0"/>
              </a:rPr>
              <a:t> day-to-day interactions between an employer and an employee</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38323"/>
          <a:stretch/>
        </p:blipFill>
        <p:spPr>
          <a:xfrm>
            <a:off x="6205306" y="1827317"/>
            <a:ext cx="2183290" cy="2322167"/>
          </a:xfrm>
          <a:prstGeom prst="rect">
            <a:avLst/>
          </a:prstGeom>
        </p:spPr>
      </p:pic>
    </p:spTree>
    <p:extLst>
      <p:ext uri="{BB962C8B-B14F-4D97-AF65-F5344CB8AC3E}">
        <p14:creationId xmlns:p14="http://schemas.microsoft.com/office/powerpoint/2010/main" val="174472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008" y="274638"/>
            <a:ext cx="6501700" cy="1143000"/>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Examples of bullying and harassment</a:t>
            </a:r>
            <a:endParaRPr lang="en-CA" sz="2400" dirty="0">
              <a:solidFill>
                <a:srgbClr val="0070C0"/>
              </a:solidFill>
            </a:endParaRPr>
          </a:p>
        </p:txBody>
      </p:sp>
      <p:sp>
        <p:nvSpPr>
          <p:cNvPr id="3" name="Content Placeholder 2"/>
          <p:cNvSpPr>
            <a:spLocks noGrp="1"/>
          </p:cNvSpPr>
          <p:nvPr>
            <p:ph sz="half" idx="1"/>
          </p:nvPr>
        </p:nvSpPr>
        <p:spPr>
          <a:xfrm>
            <a:off x="220133" y="1646767"/>
            <a:ext cx="5156200" cy="4275664"/>
          </a:xfrm>
        </p:spPr>
        <p:txBody>
          <a:bodyPr/>
          <a:lstStyle/>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Verbal aggression or insults</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Humiliation or using derogatory names</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Harmful initiation or hazing</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Sabotaging work</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Vandalizing personal belongings</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Spreading malicious or harmful rumors</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Aggressive or threatening gestures</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Displaying offensive material </a:t>
            </a:r>
          </a:p>
          <a:p>
            <a:pPr marL="914400" lvl="1" indent="-227013">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Cyberbullying – (see</a:t>
            </a:r>
            <a:r>
              <a:rPr lang="en-CA" sz="1800" i="1" dirty="0">
                <a:latin typeface="Times New Roman" panose="02020603050405020304" pitchFamily="18" charset="0"/>
                <a:cs typeface="Times New Roman" panose="02020603050405020304" pitchFamily="18" charset="0"/>
              </a:rPr>
              <a:t> next slide</a:t>
            </a:r>
            <a:r>
              <a:rPr lang="en-CA" sz="1800" dirty="0">
                <a:latin typeface="Times New Roman" panose="02020603050405020304" pitchFamily="18" charset="0"/>
                <a:cs typeface="Times New Roman" panose="02020603050405020304" pitchFamily="18" charset="0"/>
              </a:rPr>
              <a:t>)  </a:t>
            </a:r>
          </a:p>
          <a:p>
            <a:endParaRPr lang="en-CA"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76333" y="2201333"/>
            <a:ext cx="3056466" cy="2455333"/>
          </a:xfrm>
        </p:spPr>
      </p:pic>
    </p:spTree>
    <p:extLst>
      <p:ext uri="{BB962C8B-B14F-4D97-AF65-F5344CB8AC3E}">
        <p14:creationId xmlns:p14="http://schemas.microsoft.com/office/powerpoint/2010/main" val="277383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990" y="423211"/>
            <a:ext cx="8122278" cy="974724"/>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Cyberbullying </a:t>
            </a:r>
          </a:p>
        </p:txBody>
      </p:sp>
      <p:sp>
        <p:nvSpPr>
          <p:cNvPr id="3" name="Content Placeholder 2"/>
          <p:cNvSpPr>
            <a:spLocks noGrp="1"/>
          </p:cNvSpPr>
          <p:nvPr>
            <p:ph idx="1"/>
          </p:nvPr>
        </p:nvSpPr>
        <p:spPr>
          <a:xfrm>
            <a:off x="592667" y="1634067"/>
            <a:ext cx="8229600" cy="3564465"/>
          </a:xfrm>
        </p:spPr>
        <p:txBody>
          <a:bodyPr>
            <a:noAutofit/>
          </a:bodyPr>
          <a:lstStyle/>
          <a:p>
            <a:pPr marL="719138" lvl="1"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Posting derogatory or lewd comments, circulating false rumors, making fun of someone, posting unflattering pictures about someone on an internet site,        </a:t>
            </a:r>
            <a:r>
              <a:rPr lang="en-CA" sz="1800" dirty="0" err="1">
                <a:latin typeface="Times New Roman" panose="02020603050405020304" pitchFamily="18" charset="0"/>
                <a:cs typeface="Times New Roman" panose="02020603050405020304" pitchFamily="18" charset="0"/>
              </a:rPr>
              <a:t>eg</a:t>
            </a:r>
            <a:r>
              <a:rPr lang="en-CA" sz="1800" dirty="0">
                <a:latin typeface="Times New Roman" panose="02020603050405020304" pitchFamily="18" charset="0"/>
                <a:cs typeface="Times New Roman" panose="02020603050405020304" pitchFamily="18" charset="0"/>
              </a:rPr>
              <a:t>. email, blog, social media, text….. </a:t>
            </a:r>
          </a:p>
          <a:p>
            <a:pPr marL="719138" lvl="1"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Spamming another user with unwanted e-mail messages</a:t>
            </a:r>
          </a:p>
          <a:p>
            <a:pPr marL="719138" lvl="1"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Sending threatening or provocative emails</a:t>
            </a:r>
          </a:p>
          <a:p>
            <a:pPr marL="719138" lvl="1"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Sending unsolicited emails or text message to another user</a:t>
            </a:r>
          </a:p>
          <a:p>
            <a:pPr marL="719138" lvl="1" indent="-269875">
              <a:buFont typeface="Arial" panose="020B0604020202020204" pitchFamily="34" charset="0"/>
              <a:buChar char="•"/>
            </a:pPr>
            <a:r>
              <a:rPr lang="en-CA" sz="1800" dirty="0">
                <a:latin typeface="Times New Roman" panose="02020603050405020304" pitchFamily="18" charset="0"/>
                <a:cs typeface="Times New Roman" panose="02020603050405020304" pitchFamily="18" charset="0"/>
              </a:rPr>
              <a:t>Repeatedly calling another person’s cell phone</a:t>
            </a:r>
          </a:p>
          <a:p>
            <a:pPr marL="457200" lvl="1" indent="0">
              <a:buNone/>
            </a:pPr>
            <a:endParaRPr lang="en-CA" sz="2000" dirty="0">
              <a:latin typeface="Times New Roman" panose="02020603050405020304" pitchFamily="18" charset="0"/>
              <a:cs typeface="Times New Roman" panose="02020603050405020304" pitchFamily="18" charset="0"/>
            </a:endParaRPr>
          </a:p>
          <a:p>
            <a:pPr lvl="1">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6715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6295" y="516467"/>
            <a:ext cx="8065171" cy="1871133"/>
          </a:xfrm>
        </p:spPr>
        <p:txBody>
          <a:bodyPr>
            <a:normAutofit/>
          </a:bodyPr>
          <a:lstStyle/>
          <a:p>
            <a:pPr algn="l"/>
            <a:r>
              <a:rPr lang="en-CA" sz="2400" dirty="0">
                <a:solidFill>
                  <a:srgbClr val="0070C0"/>
                </a:solidFill>
                <a:latin typeface="Times New Roman" panose="02020603050405020304" pitchFamily="18" charset="0"/>
                <a:cs typeface="Times New Roman" panose="02020603050405020304" pitchFamily="18" charset="0"/>
              </a:rPr>
              <a:t>Section 1:  Check your understanding questions</a:t>
            </a:r>
            <a:r>
              <a:rPr lang="en-CA" sz="2800" dirty="0">
                <a:latin typeface="Times New Roman" panose="02020603050405020304" pitchFamily="18" charset="0"/>
                <a:cs typeface="Times New Roman" panose="02020603050405020304" pitchFamily="18" charset="0"/>
              </a:rPr>
              <a:t>	</a:t>
            </a:r>
            <a:br>
              <a:rPr lang="en-CA" sz="2800" dirty="0">
                <a:latin typeface="Times New Roman" panose="02020603050405020304" pitchFamily="18" charset="0"/>
                <a:cs typeface="Times New Roman" panose="02020603050405020304" pitchFamily="18" charset="0"/>
              </a:rPr>
            </a:br>
            <a:br>
              <a:rPr lang="en-CA" sz="2800" dirty="0">
                <a:latin typeface="Times New Roman" panose="02020603050405020304" pitchFamily="18" charset="0"/>
                <a:cs typeface="Times New Roman" panose="02020603050405020304" pitchFamily="18" charset="0"/>
              </a:rPr>
            </a:br>
            <a:r>
              <a:rPr lang="en-CA" sz="2000" i="1" dirty="0">
                <a:latin typeface="Times New Roman" panose="02020603050405020304" pitchFamily="18" charset="0"/>
                <a:cs typeface="Times New Roman" panose="02020603050405020304" pitchFamily="18" charset="0"/>
              </a:rPr>
              <a:t>Review each statement and determine if the interactions are or are not examples of bullying and harassment.   </a:t>
            </a:r>
            <a:br>
              <a:rPr lang="en-CA" sz="2000" i="1" dirty="0">
                <a:latin typeface="Times New Roman" panose="02020603050405020304" pitchFamily="18" charset="0"/>
                <a:cs typeface="Times New Roman" panose="02020603050405020304" pitchFamily="18" charset="0"/>
              </a:rPr>
            </a:br>
            <a:r>
              <a:rPr lang="en-CA" sz="2000" i="1" dirty="0">
                <a:latin typeface="Times New Roman" panose="02020603050405020304" pitchFamily="18" charset="0"/>
                <a:cs typeface="Times New Roman" panose="02020603050405020304" pitchFamily="18" charset="0"/>
              </a:rPr>
              <a:t>	</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328333" y="2610114"/>
            <a:ext cx="4271433" cy="2994820"/>
          </a:xfrm>
        </p:spPr>
      </p:pic>
    </p:spTree>
    <p:extLst>
      <p:ext uri="{BB962C8B-B14F-4D97-AF65-F5344CB8AC3E}">
        <p14:creationId xmlns:p14="http://schemas.microsoft.com/office/powerpoint/2010/main" val="353678356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1298</TotalTime>
  <Words>1860</Words>
  <Application>Microsoft Office PowerPoint</Application>
  <PresentationFormat>On-screen Show (4:3)</PresentationFormat>
  <Paragraphs>283</Paragraphs>
  <Slides>28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1_Office Theme</vt:lpstr>
      <vt:lpstr>Burnaby School District  Bullying &amp; Harassment Awareness Training     </vt:lpstr>
      <vt:lpstr>Training Overview</vt:lpstr>
      <vt:lpstr>Section 1: Bullying and Harassment in the Workplace </vt:lpstr>
      <vt:lpstr>Collective Agreement Definition: </vt:lpstr>
      <vt:lpstr>…continued…. </vt:lpstr>
      <vt:lpstr>What is not bullying and harassment ?</vt:lpstr>
      <vt:lpstr>Examples of bullying and harassment</vt:lpstr>
      <vt:lpstr>Cyberbullying </vt:lpstr>
      <vt:lpstr>Section 1:  Check your understanding questions   Review each statement and determine if the interactions are or are not examples of bullying and harassment.     </vt:lpstr>
      <vt:lpstr>Check Your Understanding Questions </vt:lpstr>
      <vt:lpstr>Answers: </vt:lpstr>
      <vt:lpstr>Section 2: Desirable Workplace Culture </vt:lpstr>
      <vt:lpstr>These rights are protected: </vt:lpstr>
      <vt:lpstr>The negative impacts of bullying and harassment in the workplace</vt:lpstr>
      <vt:lpstr>How can we prevent unwanted behaviour in the workplace ?</vt:lpstr>
      <vt:lpstr>What are our roles &amp; responsibilities in creating a safe workplace culture ?</vt:lpstr>
      <vt:lpstr>…continued…. </vt:lpstr>
      <vt:lpstr> Section 2: Case Study – Taking Action Against Unwanted Behaviour </vt:lpstr>
      <vt:lpstr>Review Questions:</vt:lpstr>
      <vt:lpstr>Responses: </vt:lpstr>
      <vt:lpstr>Section 3:Reporting &amp; Investigating Bullying &amp; Harassment</vt:lpstr>
      <vt:lpstr>Step 1: Informal Resolution Process </vt:lpstr>
      <vt:lpstr>Step 2: Formal Complaint Process </vt:lpstr>
      <vt:lpstr>Step 3: Formal Resolution Process: </vt:lpstr>
      <vt:lpstr>Rules of Natural Justice </vt:lpstr>
      <vt:lpstr>Investigation Standards</vt:lpstr>
      <vt:lpstr>Investigation Outcome &amp; Report</vt:lpstr>
      <vt:lpstr>Congratulations! You have completed the Burnaby School District’s Bullying and Harassment Awareness Training.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Silvina Lanusse</dc:creator>
  <cp:lastModifiedBy>Ravneet Dosanjh</cp:lastModifiedBy>
  <cp:revision>147</cp:revision>
  <cp:lastPrinted>2019-03-11T20:39:05Z</cp:lastPrinted>
  <dcterms:created xsi:type="dcterms:W3CDTF">2018-11-09T18:36:33Z</dcterms:created>
  <dcterms:modified xsi:type="dcterms:W3CDTF">2023-06-16T18:12:40Z</dcterms:modified>
</cp:coreProperties>
</file>