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5"/>
  </p:notesMasterIdLst>
  <p:handoutMasterIdLst>
    <p:handoutMasterId r:id="rId26"/>
  </p:handoutMasterIdLst>
  <p:sldIdLst>
    <p:sldId id="257" r:id="rId5"/>
    <p:sldId id="418" r:id="rId6"/>
    <p:sldId id="420" r:id="rId7"/>
    <p:sldId id="436" r:id="rId8"/>
    <p:sldId id="421" r:id="rId9"/>
    <p:sldId id="422" r:id="rId10"/>
    <p:sldId id="435" r:id="rId11"/>
    <p:sldId id="423" r:id="rId12"/>
    <p:sldId id="437" r:id="rId13"/>
    <p:sldId id="425" r:id="rId14"/>
    <p:sldId id="424" r:id="rId15"/>
    <p:sldId id="426" r:id="rId16"/>
    <p:sldId id="427" r:id="rId17"/>
    <p:sldId id="428" r:id="rId18"/>
    <p:sldId id="429" r:id="rId19"/>
    <p:sldId id="430" r:id="rId20"/>
    <p:sldId id="439" r:id="rId21"/>
    <p:sldId id="438" r:id="rId22"/>
    <p:sldId id="409" r:id="rId23"/>
    <p:sldId id="434" r:id="rId24"/>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AAE2"/>
    <a:srgbClr val="0099FF"/>
    <a:srgbClr val="0066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16" autoAdjust="0"/>
    <p:restoredTop sz="94660"/>
  </p:normalViewPr>
  <p:slideViewPr>
    <p:cSldViewPr snapToGrid="0">
      <p:cViewPr varScale="1">
        <p:scale>
          <a:sx n="107" d="100"/>
          <a:sy n="107" d="100"/>
        </p:scale>
        <p:origin x="106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9D2C99-6E2F-4E02-B802-33CAA4BBC231}"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3ED53D61-8804-417A-B348-F7298E6EEF3C}">
      <dgm:prSet phldrT="[Text]"/>
      <dgm:spPr>
        <a:solidFill>
          <a:schemeClr val="accent2"/>
        </a:solidFill>
      </dgm:spPr>
      <dgm:t>
        <a:bodyPr/>
        <a:lstStyle/>
        <a:p>
          <a:r>
            <a:rPr lang="en-US" dirty="0"/>
            <a:t>District Joint Health &amp; Safety Committee</a:t>
          </a:r>
        </a:p>
      </dgm:t>
    </dgm:pt>
    <dgm:pt modelId="{E0C7434E-98A0-4825-A9CC-130B871922A5}" type="parTrans" cxnId="{2CF895F7-CD05-4891-B8EB-24E3F767522D}">
      <dgm:prSet/>
      <dgm:spPr/>
      <dgm:t>
        <a:bodyPr/>
        <a:lstStyle/>
        <a:p>
          <a:endParaRPr lang="en-US"/>
        </a:p>
      </dgm:t>
    </dgm:pt>
    <dgm:pt modelId="{EEBCC05D-D0EC-4003-94F8-6D9F8175E30E}" type="sibTrans" cxnId="{2CF895F7-CD05-4891-B8EB-24E3F767522D}">
      <dgm:prSet/>
      <dgm:spPr>
        <a:solidFill>
          <a:srgbClr val="FF0000"/>
        </a:solidFill>
      </dgm:spPr>
      <dgm:t>
        <a:bodyPr/>
        <a:lstStyle/>
        <a:p>
          <a:r>
            <a:rPr lang="en-US" err="1"/>
            <a:t>Worksafe</a:t>
          </a:r>
          <a:r>
            <a:rPr lang="en-US"/>
            <a:t> BC</a:t>
          </a:r>
        </a:p>
      </dgm:t>
    </dgm:pt>
    <dgm:pt modelId="{944F8C12-9F55-42E7-899A-5D9AD4C2E1BC}">
      <dgm:prSet phldrT="[Text]"/>
      <dgm:spPr>
        <a:solidFill>
          <a:schemeClr val="accent6"/>
        </a:solidFill>
      </dgm:spPr>
      <dgm:t>
        <a:bodyPr/>
        <a:lstStyle/>
        <a:p>
          <a:r>
            <a:rPr lang="en-US"/>
            <a:t>District Health and Safety Staff</a:t>
          </a:r>
        </a:p>
      </dgm:t>
    </dgm:pt>
    <dgm:pt modelId="{B7931E7A-28DE-4E62-B8D8-996F8DAD0467}" type="parTrans" cxnId="{15CD69F3-FA89-4145-A00E-32E35368B1E3}">
      <dgm:prSet/>
      <dgm:spPr/>
      <dgm:t>
        <a:bodyPr/>
        <a:lstStyle/>
        <a:p>
          <a:endParaRPr lang="en-US"/>
        </a:p>
      </dgm:t>
    </dgm:pt>
    <dgm:pt modelId="{A34265BA-9163-41ED-921E-34750A04E51C}" type="sibTrans" cxnId="{15CD69F3-FA89-4145-A00E-32E35368B1E3}">
      <dgm:prSet custT="1"/>
      <dgm:spPr>
        <a:solidFill>
          <a:srgbClr val="7030A0"/>
        </a:solidFill>
      </dgm:spPr>
      <dgm:t>
        <a:bodyPr/>
        <a:lstStyle/>
        <a:p>
          <a:r>
            <a:rPr lang="en-US" sz="3200"/>
            <a:t>You</a:t>
          </a:r>
        </a:p>
      </dgm:t>
    </dgm:pt>
    <dgm:pt modelId="{6F14F576-400B-46EC-BD3F-A91C2E5A6DDF}">
      <dgm:prSet phldrT="[Text]" phldr="1"/>
      <dgm:spPr/>
      <dgm:t>
        <a:bodyPr/>
        <a:lstStyle/>
        <a:p>
          <a:endParaRPr lang="en-US"/>
        </a:p>
      </dgm:t>
    </dgm:pt>
    <dgm:pt modelId="{67C265F1-E937-4002-ABDA-EDB029555DBB}" type="parTrans" cxnId="{5A68A236-C35F-480E-8243-5D0D5AEC7A7D}">
      <dgm:prSet/>
      <dgm:spPr/>
      <dgm:t>
        <a:bodyPr/>
        <a:lstStyle/>
        <a:p>
          <a:endParaRPr lang="en-US"/>
        </a:p>
      </dgm:t>
    </dgm:pt>
    <dgm:pt modelId="{7469B213-24D0-4A2C-96EF-F5B1C10C99F6}" type="sibTrans" cxnId="{5A68A236-C35F-480E-8243-5D0D5AEC7A7D}">
      <dgm:prSet/>
      <dgm:spPr/>
      <dgm:t>
        <a:bodyPr/>
        <a:lstStyle/>
        <a:p>
          <a:endParaRPr lang="en-US"/>
        </a:p>
      </dgm:t>
    </dgm:pt>
    <dgm:pt modelId="{8FEB90D2-AB2D-48CA-9E45-BB20500FEC7D}">
      <dgm:prSet phldrT="[Text]"/>
      <dgm:spPr/>
      <dgm:t>
        <a:bodyPr/>
        <a:lstStyle/>
        <a:p>
          <a:r>
            <a:rPr lang="en-US" dirty="0"/>
            <a:t>School/site Joint Health &amp; Safety Committee</a:t>
          </a:r>
        </a:p>
      </dgm:t>
    </dgm:pt>
    <dgm:pt modelId="{79CAB1D4-E79E-40F5-BD2E-7D71BB5A57CD}" type="parTrans" cxnId="{862F4F54-F32C-4FF9-BA13-6A286C9FEDB8}">
      <dgm:prSet/>
      <dgm:spPr/>
      <dgm:t>
        <a:bodyPr/>
        <a:lstStyle/>
        <a:p>
          <a:endParaRPr lang="en-US"/>
        </a:p>
      </dgm:t>
    </dgm:pt>
    <dgm:pt modelId="{547229C6-7D10-44CC-BE17-26484F7C7082}" type="sibTrans" cxnId="{862F4F54-F32C-4FF9-BA13-6A286C9FEDB8}">
      <dgm:prSet/>
      <dgm:spPr>
        <a:solidFill>
          <a:srgbClr val="FFFF00"/>
        </a:solidFill>
      </dgm:spPr>
      <dgm:t>
        <a:bodyPr/>
        <a:lstStyle/>
        <a:p>
          <a:r>
            <a:rPr lang="en-US" dirty="0">
              <a:solidFill>
                <a:sysClr val="windowText" lastClr="000000"/>
              </a:solidFill>
            </a:rPr>
            <a:t>Your Supervisor, Manager and/or Principal</a:t>
          </a:r>
        </a:p>
      </dgm:t>
    </dgm:pt>
    <dgm:pt modelId="{017BB485-FA65-4CC9-BFF9-0D0B8D9EC9B8}" type="pres">
      <dgm:prSet presAssocID="{899D2C99-6E2F-4E02-B802-33CAA4BBC231}" presName="Name0" presStyleCnt="0">
        <dgm:presLayoutVars>
          <dgm:chMax/>
          <dgm:chPref/>
          <dgm:dir/>
          <dgm:animLvl val="lvl"/>
        </dgm:presLayoutVars>
      </dgm:prSet>
      <dgm:spPr/>
    </dgm:pt>
    <dgm:pt modelId="{4BF8531C-83D7-46E0-B2C1-0804D5FE6C08}" type="pres">
      <dgm:prSet presAssocID="{3ED53D61-8804-417A-B348-F7298E6EEF3C}" presName="composite" presStyleCnt="0"/>
      <dgm:spPr/>
    </dgm:pt>
    <dgm:pt modelId="{52960169-3A0F-44FE-ACBD-9070167FACD4}" type="pres">
      <dgm:prSet presAssocID="{3ED53D61-8804-417A-B348-F7298E6EEF3C}" presName="Parent1" presStyleLbl="node1" presStyleIdx="0" presStyleCnt="6">
        <dgm:presLayoutVars>
          <dgm:chMax val="1"/>
          <dgm:chPref val="1"/>
          <dgm:bulletEnabled val="1"/>
        </dgm:presLayoutVars>
      </dgm:prSet>
      <dgm:spPr/>
    </dgm:pt>
    <dgm:pt modelId="{900886AF-204A-4645-9DAA-06B323F677ED}" type="pres">
      <dgm:prSet presAssocID="{3ED53D61-8804-417A-B348-F7298E6EEF3C}" presName="Childtext1" presStyleLbl="revTx" presStyleIdx="0" presStyleCnt="3">
        <dgm:presLayoutVars>
          <dgm:chMax val="0"/>
          <dgm:chPref val="0"/>
          <dgm:bulletEnabled val="1"/>
        </dgm:presLayoutVars>
      </dgm:prSet>
      <dgm:spPr/>
    </dgm:pt>
    <dgm:pt modelId="{79808A79-7122-4100-AA9A-3A9662B18173}" type="pres">
      <dgm:prSet presAssocID="{3ED53D61-8804-417A-B348-F7298E6EEF3C}" presName="BalanceSpacing" presStyleCnt="0"/>
      <dgm:spPr/>
    </dgm:pt>
    <dgm:pt modelId="{AB444E3B-7733-4EBF-BCF6-E7EDBD5ED8E6}" type="pres">
      <dgm:prSet presAssocID="{3ED53D61-8804-417A-B348-F7298E6EEF3C}" presName="BalanceSpacing1" presStyleCnt="0"/>
      <dgm:spPr/>
    </dgm:pt>
    <dgm:pt modelId="{CE1D1700-11FD-424F-ACD0-AE0B6A7ACA76}" type="pres">
      <dgm:prSet presAssocID="{EEBCC05D-D0EC-4003-94F8-6D9F8175E30E}" presName="Accent1Text" presStyleLbl="node1" presStyleIdx="1" presStyleCnt="6"/>
      <dgm:spPr/>
    </dgm:pt>
    <dgm:pt modelId="{AFAEDDD8-A849-4243-8DA0-540659912459}" type="pres">
      <dgm:prSet presAssocID="{EEBCC05D-D0EC-4003-94F8-6D9F8175E30E}" presName="spaceBetweenRectangles" presStyleCnt="0"/>
      <dgm:spPr/>
    </dgm:pt>
    <dgm:pt modelId="{950C07BA-9C8B-41C0-91C7-DD6607192B52}" type="pres">
      <dgm:prSet presAssocID="{944F8C12-9F55-42E7-899A-5D9AD4C2E1BC}" presName="composite" presStyleCnt="0"/>
      <dgm:spPr/>
    </dgm:pt>
    <dgm:pt modelId="{18ED8FD1-E521-4E79-A61D-CD50D60F031C}" type="pres">
      <dgm:prSet presAssocID="{944F8C12-9F55-42E7-899A-5D9AD4C2E1BC}" presName="Parent1" presStyleLbl="node1" presStyleIdx="2" presStyleCnt="6" custLinFactX="3448" custLinFactNeighborX="100000" custLinFactNeighborY="-500">
        <dgm:presLayoutVars>
          <dgm:chMax val="1"/>
          <dgm:chPref val="1"/>
          <dgm:bulletEnabled val="1"/>
        </dgm:presLayoutVars>
      </dgm:prSet>
      <dgm:spPr/>
    </dgm:pt>
    <dgm:pt modelId="{57DE7F3E-6BFF-4C3A-8933-0C0912D5D071}" type="pres">
      <dgm:prSet presAssocID="{944F8C12-9F55-42E7-899A-5D9AD4C2E1BC}" presName="Childtext1" presStyleLbl="revTx" presStyleIdx="1" presStyleCnt="3">
        <dgm:presLayoutVars>
          <dgm:chMax val="0"/>
          <dgm:chPref val="0"/>
          <dgm:bulletEnabled val="1"/>
        </dgm:presLayoutVars>
      </dgm:prSet>
      <dgm:spPr/>
    </dgm:pt>
    <dgm:pt modelId="{4414B955-2EE1-457A-996D-B8AA985FAF3B}" type="pres">
      <dgm:prSet presAssocID="{944F8C12-9F55-42E7-899A-5D9AD4C2E1BC}" presName="BalanceSpacing" presStyleCnt="0"/>
      <dgm:spPr/>
    </dgm:pt>
    <dgm:pt modelId="{66E20580-D5A9-46F1-8F00-1EBA4969DA3F}" type="pres">
      <dgm:prSet presAssocID="{944F8C12-9F55-42E7-899A-5D9AD4C2E1BC}" presName="BalanceSpacing1" presStyleCnt="0"/>
      <dgm:spPr/>
    </dgm:pt>
    <dgm:pt modelId="{87BB5D8A-A821-4FF1-9AB0-6FEF55F6BCAA}" type="pres">
      <dgm:prSet presAssocID="{A34265BA-9163-41ED-921E-34750A04E51C}" presName="Accent1Text" presStyleLbl="node1" presStyleIdx="3" presStyleCnt="6" custLinFactX="-100000" custLinFactNeighborX="-117816" custLinFactNeighborY="-2500"/>
      <dgm:spPr/>
    </dgm:pt>
    <dgm:pt modelId="{45BCBF71-9D35-4146-B3AB-214F6A56985B}" type="pres">
      <dgm:prSet presAssocID="{A34265BA-9163-41ED-921E-34750A04E51C}" presName="spaceBetweenRectangles" presStyleCnt="0"/>
      <dgm:spPr/>
    </dgm:pt>
    <dgm:pt modelId="{3C1CB60D-8504-478D-8121-4A2231A8475D}" type="pres">
      <dgm:prSet presAssocID="{8FEB90D2-AB2D-48CA-9E45-BB20500FEC7D}" presName="composite" presStyleCnt="0"/>
      <dgm:spPr/>
    </dgm:pt>
    <dgm:pt modelId="{FE874AD3-5B4E-4C30-9DB3-3496C664544C}" type="pres">
      <dgm:prSet presAssocID="{8FEB90D2-AB2D-48CA-9E45-BB20500FEC7D}" presName="Parent1" presStyleLbl="node1" presStyleIdx="4" presStyleCnt="6">
        <dgm:presLayoutVars>
          <dgm:chMax val="1"/>
          <dgm:chPref val="1"/>
          <dgm:bulletEnabled val="1"/>
        </dgm:presLayoutVars>
      </dgm:prSet>
      <dgm:spPr/>
    </dgm:pt>
    <dgm:pt modelId="{80FE19E7-6838-4BF5-846C-908E6B1A80E8}" type="pres">
      <dgm:prSet presAssocID="{8FEB90D2-AB2D-48CA-9E45-BB20500FEC7D}" presName="Childtext1" presStyleLbl="revTx" presStyleIdx="2" presStyleCnt="3" custScaleX="94444" custScaleY="146683">
        <dgm:presLayoutVars>
          <dgm:chMax val="0"/>
          <dgm:chPref val="0"/>
          <dgm:bulletEnabled val="1"/>
        </dgm:presLayoutVars>
      </dgm:prSet>
      <dgm:spPr/>
    </dgm:pt>
    <dgm:pt modelId="{A1CB3F10-781B-4952-AED1-77BDD0515BFD}" type="pres">
      <dgm:prSet presAssocID="{8FEB90D2-AB2D-48CA-9E45-BB20500FEC7D}" presName="BalanceSpacing" presStyleCnt="0"/>
      <dgm:spPr/>
    </dgm:pt>
    <dgm:pt modelId="{AA588B24-B891-4316-B668-A11B57B7CD42}" type="pres">
      <dgm:prSet presAssocID="{8FEB90D2-AB2D-48CA-9E45-BB20500FEC7D}" presName="BalanceSpacing1" presStyleCnt="0"/>
      <dgm:spPr/>
    </dgm:pt>
    <dgm:pt modelId="{81A42EB5-30FF-4231-8374-A77D26A5392E}" type="pres">
      <dgm:prSet presAssocID="{547229C6-7D10-44CC-BE17-26484F7C7082}" presName="Accent1Text" presStyleLbl="node1" presStyleIdx="5" presStyleCnt="6"/>
      <dgm:spPr/>
    </dgm:pt>
  </dgm:ptLst>
  <dgm:cxnLst>
    <dgm:cxn modelId="{10B3871B-AC62-49FE-86E1-0867ADF21578}" type="presOf" srcId="{6F14F576-400B-46EC-BD3F-A91C2E5A6DDF}" destId="{57DE7F3E-6BFF-4C3A-8933-0C0912D5D071}" srcOrd="0" destOrd="0" presId="urn:microsoft.com/office/officeart/2008/layout/AlternatingHexagons"/>
    <dgm:cxn modelId="{C2D51F34-5280-4D94-B694-0655B912DED3}" type="presOf" srcId="{944F8C12-9F55-42E7-899A-5D9AD4C2E1BC}" destId="{18ED8FD1-E521-4E79-A61D-CD50D60F031C}" srcOrd="0" destOrd="0" presId="urn:microsoft.com/office/officeart/2008/layout/AlternatingHexagons"/>
    <dgm:cxn modelId="{5A68A236-C35F-480E-8243-5D0D5AEC7A7D}" srcId="{944F8C12-9F55-42E7-899A-5D9AD4C2E1BC}" destId="{6F14F576-400B-46EC-BD3F-A91C2E5A6DDF}" srcOrd="0" destOrd="0" parTransId="{67C265F1-E937-4002-ABDA-EDB029555DBB}" sibTransId="{7469B213-24D0-4A2C-96EF-F5B1C10C99F6}"/>
    <dgm:cxn modelId="{862F4F54-F32C-4FF9-BA13-6A286C9FEDB8}" srcId="{899D2C99-6E2F-4E02-B802-33CAA4BBC231}" destId="{8FEB90D2-AB2D-48CA-9E45-BB20500FEC7D}" srcOrd="2" destOrd="0" parTransId="{79CAB1D4-E79E-40F5-BD2E-7D71BB5A57CD}" sibTransId="{547229C6-7D10-44CC-BE17-26484F7C7082}"/>
    <dgm:cxn modelId="{330AF779-4B1F-42EB-AD3A-E1ACC2923297}" type="presOf" srcId="{8FEB90D2-AB2D-48CA-9E45-BB20500FEC7D}" destId="{FE874AD3-5B4E-4C30-9DB3-3496C664544C}" srcOrd="0" destOrd="0" presId="urn:microsoft.com/office/officeart/2008/layout/AlternatingHexagons"/>
    <dgm:cxn modelId="{783E66B3-F377-44C7-9A83-B710560BEF40}" type="presOf" srcId="{3ED53D61-8804-417A-B348-F7298E6EEF3C}" destId="{52960169-3A0F-44FE-ACBD-9070167FACD4}" srcOrd="0" destOrd="0" presId="urn:microsoft.com/office/officeart/2008/layout/AlternatingHexagons"/>
    <dgm:cxn modelId="{BE39C1B8-3809-496A-841C-D983350A670B}" type="presOf" srcId="{547229C6-7D10-44CC-BE17-26484F7C7082}" destId="{81A42EB5-30FF-4231-8374-A77D26A5392E}" srcOrd="0" destOrd="0" presId="urn:microsoft.com/office/officeart/2008/layout/AlternatingHexagons"/>
    <dgm:cxn modelId="{53C397D1-0286-4792-9A44-7233C355D5EE}" type="presOf" srcId="{EEBCC05D-D0EC-4003-94F8-6D9F8175E30E}" destId="{CE1D1700-11FD-424F-ACD0-AE0B6A7ACA76}" srcOrd="0" destOrd="0" presId="urn:microsoft.com/office/officeart/2008/layout/AlternatingHexagons"/>
    <dgm:cxn modelId="{D26800DC-D8BC-44FA-8D86-B9F9D4CCDF7E}" type="presOf" srcId="{A34265BA-9163-41ED-921E-34750A04E51C}" destId="{87BB5D8A-A821-4FF1-9AB0-6FEF55F6BCAA}" srcOrd="0" destOrd="0" presId="urn:microsoft.com/office/officeart/2008/layout/AlternatingHexagons"/>
    <dgm:cxn modelId="{01EF4DDE-0E18-4C24-89F5-E0F91718B705}" type="presOf" srcId="{899D2C99-6E2F-4E02-B802-33CAA4BBC231}" destId="{017BB485-FA65-4CC9-BFF9-0D0B8D9EC9B8}" srcOrd="0" destOrd="0" presId="urn:microsoft.com/office/officeart/2008/layout/AlternatingHexagons"/>
    <dgm:cxn modelId="{15CD69F3-FA89-4145-A00E-32E35368B1E3}" srcId="{899D2C99-6E2F-4E02-B802-33CAA4BBC231}" destId="{944F8C12-9F55-42E7-899A-5D9AD4C2E1BC}" srcOrd="1" destOrd="0" parTransId="{B7931E7A-28DE-4E62-B8D8-996F8DAD0467}" sibTransId="{A34265BA-9163-41ED-921E-34750A04E51C}"/>
    <dgm:cxn modelId="{2CF895F7-CD05-4891-B8EB-24E3F767522D}" srcId="{899D2C99-6E2F-4E02-B802-33CAA4BBC231}" destId="{3ED53D61-8804-417A-B348-F7298E6EEF3C}" srcOrd="0" destOrd="0" parTransId="{E0C7434E-98A0-4825-A9CC-130B871922A5}" sibTransId="{EEBCC05D-D0EC-4003-94F8-6D9F8175E30E}"/>
    <dgm:cxn modelId="{1E02B2D3-D355-4C00-B033-3C397C0ABF53}" type="presParOf" srcId="{017BB485-FA65-4CC9-BFF9-0D0B8D9EC9B8}" destId="{4BF8531C-83D7-46E0-B2C1-0804D5FE6C08}" srcOrd="0" destOrd="0" presId="urn:microsoft.com/office/officeart/2008/layout/AlternatingHexagons"/>
    <dgm:cxn modelId="{020F7B41-D159-41CC-84B2-55A38E64AF1A}" type="presParOf" srcId="{4BF8531C-83D7-46E0-B2C1-0804D5FE6C08}" destId="{52960169-3A0F-44FE-ACBD-9070167FACD4}" srcOrd="0" destOrd="0" presId="urn:microsoft.com/office/officeart/2008/layout/AlternatingHexagons"/>
    <dgm:cxn modelId="{F760CA55-4311-4B33-A85B-6DFE5BDEF483}" type="presParOf" srcId="{4BF8531C-83D7-46E0-B2C1-0804D5FE6C08}" destId="{900886AF-204A-4645-9DAA-06B323F677ED}" srcOrd="1" destOrd="0" presId="urn:microsoft.com/office/officeart/2008/layout/AlternatingHexagons"/>
    <dgm:cxn modelId="{85A50984-1FE6-4F2A-8C61-BBF6647FFEBF}" type="presParOf" srcId="{4BF8531C-83D7-46E0-B2C1-0804D5FE6C08}" destId="{79808A79-7122-4100-AA9A-3A9662B18173}" srcOrd="2" destOrd="0" presId="urn:microsoft.com/office/officeart/2008/layout/AlternatingHexagons"/>
    <dgm:cxn modelId="{F7BECE5D-5763-4BD9-A9AE-D0EFCE055DCA}" type="presParOf" srcId="{4BF8531C-83D7-46E0-B2C1-0804D5FE6C08}" destId="{AB444E3B-7733-4EBF-BCF6-E7EDBD5ED8E6}" srcOrd="3" destOrd="0" presId="urn:microsoft.com/office/officeart/2008/layout/AlternatingHexagons"/>
    <dgm:cxn modelId="{A2A76BF2-076F-465E-851D-499CBED835A9}" type="presParOf" srcId="{4BF8531C-83D7-46E0-B2C1-0804D5FE6C08}" destId="{CE1D1700-11FD-424F-ACD0-AE0B6A7ACA76}" srcOrd="4" destOrd="0" presId="urn:microsoft.com/office/officeart/2008/layout/AlternatingHexagons"/>
    <dgm:cxn modelId="{A4C8754F-1739-47AA-82E2-96DD4CA3028C}" type="presParOf" srcId="{017BB485-FA65-4CC9-BFF9-0D0B8D9EC9B8}" destId="{AFAEDDD8-A849-4243-8DA0-540659912459}" srcOrd="1" destOrd="0" presId="urn:microsoft.com/office/officeart/2008/layout/AlternatingHexagons"/>
    <dgm:cxn modelId="{3282513C-DBAF-43B2-B63A-468A40598F7C}" type="presParOf" srcId="{017BB485-FA65-4CC9-BFF9-0D0B8D9EC9B8}" destId="{950C07BA-9C8B-41C0-91C7-DD6607192B52}" srcOrd="2" destOrd="0" presId="urn:microsoft.com/office/officeart/2008/layout/AlternatingHexagons"/>
    <dgm:cxn modelId="{31BAB5B9-AE6E-47F2-961C-B80ABB4C70B7}" type="presParOf" srcId="{950C07BA-9C8B-41C0-91C7-DD6607192B52}" destId="{18ED8FD1-E521-4E79-A61D-CD50D60F031C}" srcOrd="0" destOrd="0" presId="urn:microsoft.com/office/officeart/2008/layout/AlternatingHexagons"/>
    <dgm:cxn modelId="{E4FB3655-40A7-4F9D-A748-6FD3FABC5A08}" type="presParOf" srcId="{950C07BA-9C8B-41C0-91C7-DD6607192B52}" destId="{57DE7F3E-6BFF-4C3A-8933-0C0912D5D071}" srcOrd="1" destOrd="0" presId="urn:microsoft.com/office/officeart/2008/layout/AlternatingHexagons"/>
    <dgm:cxn modelId="{5DE6ACF0-6802-4652-9764-BCC1E316C5A0}" type="presParOf" srcId="{950C07BA-9C8B-41C0-91C7-DD6607192B52}" destId="{4414B955-2EE1-457A-996D-B8AA985FAF3B}" srcOrd="2" destOrd="0" presId="urn:microsoft.com/office/officeart/2008/layout/AlternatingHexagons"/>
    <dgm:cxn modelId="{C0CAD1DA-E65D-4AFE-862A-3AD490249C7C}" type="presParOf" srcId="{950C07BA-9C8B-41C0-91C7-DD6607192B52}" destId="{66E20580-D5A9-46F1-8F00-1EBA4969DA3F}" srcOrd="3" destOrd="0" presId="urn:microsoft.com/office/officeart/2008/layout/AlternatingHexagons"/>
    <dgm:cxn modelId="{7B8E7BA3-C652-4BB7-A293-2117366122E6}" type="presParOf" srcId="{950C07BA-9C8B-41C0-91C7-DD6607192B52}" destId="{87BB5D8A-A821-4FF1-9AB0-6FEF55F6BCAA}" srcOrd="4" destOrd="0" presId="urn:microsoft.com/office/officeart/2008/layout/AlternatingHexagons"/>
    <dgm:cxn modelId="{6356343F-9CAA-4F2F-9344-9FDE7E85E8AF}" type="presParOf" srcId="{017BB485-FA65-4CC9-BFF9-0D0B8D9EC9B8}" destId="{45BCBF71-9D35-4146-B3AB-214F6A56985B}" srcOrd="3" destOrd="0" presId="urn:microsoft.com/office/officeart/2008/layout/AlternatingHexagons"/>
    <dgm:cxn modelId="{FBE4350F-5981-4E9C-BD0B-7782F160CC21}" type="presParOf" srcId="{017BB485-FA65-4CC9-BFF9-0D0B8D9EC9B8}" destId="{3C1CB60D-8504-478D-8121-4A2231A8475D}" srcOrd="4" destOrd="0" presId="urn:microsoft.com/office/officeart/2008/layout/AlternatingHexagons"/>
    <dgm:cxn modelId="{CD33C34B-CD5F-40B0-98CC-0D35142369DF}" type="presParOf" srcId="{3C1CB60D-8504-478D-8121-4A2231A8475D}" destId="{FE874AD3-5B4E-4C30-9DB3-3496C664544C}" srcOrd="0" destOrd="0" presId="urn:microsoft.com/office/officeart/2008/layout/AlternatingHexagons"/>
    <dgm:cxn modelId="{1FA6257A-1193-4C9F-B5C4-24AF87AC5068}" type="presParOf" srcId="{3C1CB60D-8504-478D-8121-4A2231A8475D}" destId="{80FE19E7-6838-4BF5-846C-908E6B1A80E8}" srcOrd="1" destOrd="0" presId="urn:microsoft.com/office/officeart/2008/layout/AlternatingHexagons"/>
    <dgm:cxn modelId="{D5FA3C30-2BFD-468C-96C0-F1887CA84B85}" type="presParOf" srcId="{3C1CB60D-8504-478D-8121-4A2231A8475D}" destId="{A1CB3F10-781B-4952-AED1-77BDD0515BFD}" srcOrd="2" destOrd="0" presId="urn:microsoft.com/office/officeart/2008/layout/AlternatingHexagons"/>
    <dgm:cxn modelId="{3A78291B-7915-42E9-A6DC-84090F09F65E}" type="presParOf" srcId="{3C1CB60D-8504-478D-8121-4A2231A8475D}" destId="{AA588B24-B891-4316-B668-A11B57B7CD42}" srcOrd="3" destOrd="0" presId="urn:microsoft.com/office/officeart/2008/layout/AlternatingHexagons"/>
    <dgm:cxn modelId="{5D29D2DC-A5C3-4FAB-8916-28384467B24C}" type="presParOf" srcId="{3C1CB60D-8504-478D-8121-4A2231A8475D}" destId="{81A42EB5-30FF-4231-8374-A77D26A5392E}"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960169-3A0F-44FE-ACBD-9070167FACD4}">
      <dsp:nvSpPr>
        <dsp:cNvPr id="0" name=""/>
        <dsp:cNvSpPr/>
      </dsp:nvSpPr>
      <dsp:spPr>
        <a:xfrm rot="5400000">
          <a:off x="3148801" y="111812"/>
          <a:ext cx="1698871" cy="1478017"/>
        </a:xfrm>
        <a:prstGeom prst="hexagon">
          <a:avLst>
            <a:gd name="adj" fmla="val 25000"/>
            <a:gd name="vf" fmla="val 11547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District Joint Health &amp; Safety Committee</a:t>
          </a:r>
        </a:p>
      </dsp:txBody>
      <dsp:txXfrm rot="-5400000">
        <a:off x="3489552" y="266126"/>
        <a:ext cx="1017369" cy="1169389"/>
      </dsp:txXfrm>
    </dsp:sp>
    <dsp:sp modelId="{900886AF-204A-4645-9DAA-06B323F677ED}">
      <dsp:nvSpPr>
        <dsp:cNvPr id="0" name=""/>
        <dsp:cNvSpPr/>
      </dsp:nvSpPr>
      <dsp:spPr>
        <a:xfrm>
          <a:off x="4782096" y="341159"/>
          <a:ext cx="1895940" cy="1019322"/>
        </a:xfrm>
        <a:prstGeom prst="rect">
          <a:avLst/>
        </a:prstGeom>
        <a:noFill/>
        <a:ln>
          <a:noFill/>
        </a:ln>
        <a:effectLst/>
      </dsp:spPr>
      <dsp:style>
        <a:lnRef idx="0">
          <a:scrgbClr r="0" g="0" b="0"/>
        </a:lnRef>
        <a:fillRef idx="0">
          <a:scrgbClr r="0" g="0" b="0"/>
        </a:fillRef>
        <a:effectRef idx="0">
          <a:scrgbClr r="0" g="0" b="0"/>
        </a:effectRef>
        <a:fontRef idx="minor"/>
      </dsp:style>
    </dsp:sp>
    <dsp:sp modelId="{CE1D1700-11FD-424F-ACD0-AE0B6A7ACA76}">
      <dsp:nvSpPr>
        <dsp:cNvPr id="0" name=""/>
        <dsp:cNvSpPr/>
      </dsp:nvSpPr>
      <dsp:spPr>
        <a:xfrm rot="5400000">
          <a:off x="1552542" y="111812"/>
          <a:ext cx="1698871" cy="1478017"/>
        </a:xfrm>
        <a:prstGeom prst="hexagon">
          <a:avLst>
            <a:gd name="adj" fmla="val 25000"/>
            <a:gd name="vf" fmla="val 11547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err="1"/>
            <a:t>Worksafe</a:t>
          </a:r>
          <a:r>
            <a:rPr lang="en-US" sz="2100" kern="1200"/>
            <a:t> BC</a:t>
          </a:r>
        </a:p>
      </dsp:txBody>
      <dsp:txXfrm rot="-5400000">
        <a:off x="1893293" y="266126"/>
        <a:ext cx="1017369" cy="1169389"/>
      </dsp:txXfrm>
    </dsp:sp>
    <dsp:sp modelId="{18ED8FD1-E521-4E79-A61D-CD50D60F031C}">
      <dsp:nvSpPr>
        <dsp:cNvPr id="0" name=""/>
        <dsp:cNvSpPr/>
      </dsp:nvSpPr>
      <dsp:spPr>
        <a:xfrm rot="5400000">
          <a:off x="3876593" y="1545319"/>
          <a:ext cx="1698871" cy="1478017"/>
        </a:xfrm>
        <a:prstGeom prst="hexagon">
          <a:avLst>
            <a:gd name="adj" fmla="val 25000"/>
            <a:gd name="vf" fmla="val 11547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District Health and Safety Staff</a:t>
          </a:r>
        </a:p>
      </dsp:txBody>
      <dsp:txXfrm rot="-5400000">
        <a:off x="4217344" y="1699633"/>
        <a:ext cx="1017369" cy="1169389"/>
      </dsp:txXfrm>
    </dsp:sp>
    <dsp:sp modelId="{57DE7F3E-6BFF-4C3A-8933-0C0912D5D071}">
      <dsp:nvSpPr>
        <dsp:cNvPr id="0" name=""/>
        <dsp:cNvSpPr/>
      </dsp:nvSpPr>
      <dsp:spPr>
        <a:xfrm>
          <a:off x="562100" y="1783161"/>
          <a:ext cx="1834780" cy="1019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r" defTabSz="666750">
            <a:lnSpc>
              <a:spcPct val="90000"/>
            </a:lnSpc>
            <a:spcBef>
              <a:spcPct val="0"/>
            </a:spcBef>
            <a:spcAft>
              <a:spcPct val="35000"/>
            </a:spcAft>
            <a:buNone/>
          </a:pPr>
          <a:endParaRPr lang="en-US" sz="1500" kern="1200"/>
        </a:p>
      </dsp:txBody>
      <dsp:txXfrm>
        <a:off x="562100" y="1783161"/>
        <a:ext cx="1834780" cy="1019322"/>
      </dsp:txXfrm>
    </dsp:sp>
    <dsp:sp modelId="{87BB5D8A-A821-4FF1-9AB0-6FEF55F6BCAA}">
      <dsp:nvSpPr>
        <dsp:cNvPr id="0" name=""/>
        <dsp:cNvSpPr/>
      </dsp:nvSpPr>
      <dsp:spPr>
        <a:xfrm rot="5400000">
          <a:off x="724513" y="1511342"/>
          <a:ext cx="1698871" cy="1478017"/>
        </a:xfrm>
        <a:prstGeom prst="hexagon">
          <a:avLst>
            <a:gd name="adj" fmla="val 25000"/>
            <a:gd name="vf" fmla="val 11547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r>
            <a:rPr lang="en-US" sz="3200" kern="1200"/>
            <a:t>You</a:t>
          </a:r>
        </a:p>
      </dsp:txBody>
      <dsp:txXfrm rot="-5400000">
        <a:off x="1065264" y="1665656"/>
        <a:ext cx="1017369" cy="1169389"/>
      </dsp:txXfrm>
    </dsp:sp>
    <dsp:sp modelId="{FE874AD3-5B4E-4C30-9DB3-3496C664544C}">
      <dsp:nvSpPr>
        <dsp:cNvPr id="0" name=""/>
        <dsp:cNvSpPr/>
      </dsp:nvSpPr>
      <dsp:spPr>
        <a:xfrm rot="5400000">
          <a:off x="3148801" y="2995815"/>
          <a:ext cx="1698871" cy="1478017"/>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School/site Joint Health &amp; Safety Committee</a:t>
          </a:r>
        </a:p>
      </dsp:txBody>
      <dsp:txXfrm rot="-5400000">
        <a:off x="3489552" y="3150129"/>
        <a:ext cx="1017369" cy="1169389"/>
      </dsp:txXfrm>
    </dsp:sp>
    <dsp:sp modelId="{80FE19E7-6838-4BF5-846C-908E6B1A80E8}">
      <dsp:nvSpPr>
        <dsp:cNvPr id="0" name=""/>
        <dsp:cNvSpPr/>
      </dsp:nvSpPr>
      <dsp:spPr>
        <a:xfrm>
          <a:off x="4834765" y="2987238"/>
          <a:ext cx="1790601" cy="1495173"/>
        </a:xfrm>
        <a:prstGeom prst="rect">
          <a:avLst/>
        </a:prstGeom>
        <a:noFill/>
        <a:ln>
          <a:noFill/>
        </a:ln>
        <a:effectLst/>
      </dsp:spPr>
      <dsp:style>
        <a:lnRef idx="0">
          <a:scrgbClr r="0" g="0" b="0"/>
        </a:lnRef>
        <a:fillRef idx="0">
          <a:scrgbClr r="0" g="0" b="0"/>
        </a:fillRef>
        <a:effectRef idx="0">
          <a:scrgbClr r="0" g="0" b="0"/>
        </a:effectRef>
        <a:fontRef idx="minor"/>
      </dsp:style>
    </dsp:sp>
    <dsp:sp modelId="{81A42EB5-30FF-4231-8374-A77D26A5392E}">
      <dsp:nvSpPr>
        <dsp:cNvPr id="0" name=""/>
        <dsp:cNvSpPr/>
      </dsp:nvSpPr>
      <dsp:spPr>
        <a:xfrm rot="5400000">
          <a:off x="1552542" y="2995815"/>
          <a:ext cx="1698871" cy="1478017"/>
        </a:xfrm>
        <a:prstGeom prst="hexagon">
          <a:avLst>
            <a:gd name="adj" fmla="val 25000"/>
            <a:gd name="vf" fmla="val 115470"/>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Your Supervisor, Manager and/or Principal</a:t>
          </a:r>
        </a:p>
      </dsp:txBody>
      <dsp:txXfrm rot="-5400000">
        <a:off x="1893293" y="3150129"/>
        <a:ext cx="1017369" cy="1169389"/>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145" cy="465743"/>
          </a:xfrm>
          <a:prstGeom prst="rect">
            <a:avLst/>
          </a:prstGeom>
        </p:spPr>
        <p:txBody>
          <a:bodyPr vert="horz" lIns="88139" tIns="44070" rIns="88139" bIns="44070" rtlCol="0"/>
          <a:lstStyle>
            <a:lvl1pPr algn="l">
              <a:defRPr sz="1200"/>
            </a:lvl1pPr>
          </a:lstStyle>
          <a:p>
            <a:endParaRPr lang="en-CA"/>
          </a:p>
        </p:txBody>
      </p:sp>
      <p:sp>
        <p:nvSpPr>
          <p:cNvPr id="3" name="Date Placeholder 2"/>
          <p:cNvSpPr>
            <a:spLocks noGrp="1"/>
          </p:cNvSpPr>
          <p:nvPr>
            <p:ph type="dt" sz="quarter" idx="1"/>
          </p:nvPr>
        </p:nvSpPr>
        <p:spPr>
          <a:xfrm>
            <a:off x="3970734" y="0"/>
            <a:ext cx="3038145" cy="465743"/>
          </a:xfrm>
          <a:prstGeom prst="rect">
            <a:avLst/>
          </a:prstGeom>
        </p:spPr>
        <p:txBody>
          <a:bodyPr vert="horz" lIns="88139" tIns="44070" rIns="88139" bIns="44070" rtlCol="0"/>
          <a:lstStyle>
            <a:lvl1pPr algn="r">
              <a:defRPr sz="1200"/>
            </a:lvl1pPr>
          </a:lstStyle>
          <a:p>
            <a:fld id="{8AFF7D57-1033-40B5-9B9F-646860C67CC7}" type="datetimeFigureOut">
              <a:rPr lang="en-CA" smtClean="0"/>
              <a:t>2025-08-28</a:t>
            </a:fld>
            <a:endParaRPr lang="en-CA"/>
          </a:p>
        </p:txBody>
      </p:sp>
      <p:sp>
        <p:nvSpPr>
          <p:cNvPr id="4" name="Footer Placeholder 3"/>
          <p:cNvSpPr>
            <a:spLocks noGrp="1"/>
          </p:cNvSpPr>
          <p:nvPr>
            <p:ph type="ftr" sz="quarter" idx="2"/>
          </p:nvPr>
        </p:nvSpPr>
        <p:spPr>
          <a:xfrm>
            <a:off x="0" y="8830658"/>
            <a:ext cx="3038145" cy="465742"/>
          </a:xfrm>
          <a:prstGeom prst="rect">
            <a:avLst/>
          </a:prstGeom>
        </p:spPr>
        <p:txBody>
          <a:bodyPr vert="horz" lIns="88139" tIns="44070" rIns="88139" bIns="44070" rtlCol="0" anchor="b"/>
          <a:lstStyle>
            <a:lvl1pPr algn="l">
              <a:defRPr sz="1200"/>
            </a:lvl1pPr>
          </a:lstStyle>
          <a:p>
            <a:endParaRPr lang="en-CA"/>
          </a:p>
        </p:txBody>
      </p:sp>
      <p:sp>
        <p:nvSpPr>
          <p:cNvPr id="5" name="Slide Number Placeholder 4"/>
          <p:cNvSpPr>
            <a:spLocks noGrp="1"/>
          </p:cNvSpPr>
          <p:nvPr>
            <p:ph type="sldNum" sz="quarter" idx="3"/>
          </p:nvPr>
        </p:nvSpPr>
        <p:spPr>
          <a:xfrm>
            <a:off x="3970734" y="8830658"/>
            <a:ext cx="3038145" cy="465742"/>
          </a:xfrm>
          <a:prstGeom prst="rect">
            <a:avLst/>
          </a:prstGeom>
        </p:spPr>
        <p:txBody>
          <a:bodyPr vert="horz" lIns="88139" tIns="44070" rIns="88139" bIns="44070" rtlCol="0" anchor="b"/>
          <a:lstStyle>
            <a:lvl1pPr algn="r">
              <a:defRPr sz="1200"/>
            </a:lvl1pPr>
          </a:lstStyle>
          <a:p>
            <a:fld id="{8970FE90-6AC7-4654-B04B-8F8001B12AD2}" type="slidenum">
              <a:rPr lang="en-CA" smtClean="0"/>
              <a:t>‹#›</a:t>
            </a:fld>
            <a:endParaRPr lang="en-CA"/>
          </a:p>
        </p:txBody>
      </p:sp>
    </p:spTree>
    <p:extLst>
      <p:ext uri="{BB962C8B-B14F-4D97-AF65-F5344CB8AC3E}">
        <p14:creationId xmlns:p14="http://schemas.microsoft.com/office/powerpoint/2010/main" val="37684479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145" cy="465743"/>
          </a:xfrm>
          <a:prstGeom prst="rect">
            <a:avLst/>
          </a:prstGeom>
        </p:spPr>
        <p:txBody>
          <a:bodyPr vert="horz" lIns="88139" tIns="44070" rIns="88139" bIns="44070" rtlCol="0"/>
          <a:lstStyle>
            <a:lvl1pPr algn="l">
              <a:defRPr sz="1200"/>
            </a:lvl1pPr>
          </a:lstStyle>
          <a:p>
            <a:endParaRPr lang="en-CA"/>
          </a:p>
        </p:txBody>
      </p:sp>
      <p:sp>
        <p:nvSpPr>
          <p:cNvPr id="3" name="Date Placeholder 2"/>
          <p:cNvSpPr>
            <a:spLocks noGrp="1"/>
          </p:cNvSpPr>
          <p:nvPr>
            <p:ph type="dt" idx="1"/>
          </p:nvPr>
        </p:nvSpPr>
        <p:spPr>
          <a:xfrm>
            <a:off x="3970734" y="0"/>
            <a:ext cx="3038145" cy="465743"/>
          </a:xfrm>
          <a:prstGeom prst="rect">
            <a:avLst/>
          </a:prstGeom>
        </p:spPr>
        <p:txBody>
          <a:bodyPr vert="horz" lIns="88139" tIns="44070" rIns="88139" bIns="44070" rtlCol="0"/>
          <a:lstStyle>
            <a:lvl1pPr algn="r">
              <a:defRPr sz="1200"/>
            </a:lvl1pPr>
          </a:lstStyle>
          <a:p>
            <a:fld id="{A7222FAE-7226-4B46-AE1A-ABBC429B8F11}" type="datetimeFigureOut">
              <a:rPr lang="en-CA" smtClean="0"/>
              <a:t>2025-08-28</a:t>
            </a:fld>
            <a:endParaRPr lang="en-CA"/>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88139" tIns="44070" rIns="88139" bIns="44070" rtlCol="0" anchor="ctr"/>
          <a:lstStyle/>
          <a:p>
            <a:endParaRPr lang="en-CA"/>
          </a:p>
        </p:txBody>
      </p:sp>
      <p:sp>
        <p:nvSpPr>
          <p:cNvPr id="5" name="Notes Placeholder 4"/>
          <p:cNvSpPr>
            <a:spLocks noGrp="1"/>
          </p:cNvSpPr>
          <p:nvPr>
            <p:ph type="body" sz="quarter" idx="3"/>
          </p:nvPr>
        </p:nvSpPr>
        <p:spPr>
          <a:xfrm>
            <a:off x="701345" y="4474508"/>
            <a:ext cx="5607711" cy="3659842"/>
          </a:xfrm>
          <a:prstGeom prst="rect">
            <a:avLst/>
          </a:prstGeom>
        </p:spPr>
        <p:txBody>
          <a:bodyPr vert="horz" lIns="88139" tIns="44070" rIns="88139" bIns="4407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30658"/>
            <a:ext cx="3038145" cy="465742"/>
          </a:xfrm>
          <a:prstGeom prst="rect">
            <a:avLst/>
          </a:prstGeom>
        </p:spPr>
        <p:txBody>
          <a:bodyPr vert="horz" lIns="88139" tIns="44070" rIns="88139" bIns="44070" rtlCol="0" anchor="b"/>
          <a:lstStyle>
            <a:lvl1pPr algn="l">
              <a:defRPr sz="1200"/>
            </a:lvl1pPr>
          </a:lstStyle>
          <a:p>
            <a:endParaRPr lang="en-CA"/>
          </a:p>
        </p:txBody>
      </p:sp>
      <p:sp>
        <p:nvSpPr>
          <p:cNvPr id="7" name="Slide Number Placeholder 6"/>
          <p:cNvSpPr>
            <a:spLocks noGrp="1"/>
          </p:cNvSpPr>
          <p:nvPr>
            <p:ph type="sldNum" sz="quarter" idx="5"/>
          </p:nvPr>
        </p:nvSpPr>
        <p:spPr>
          <a:xfrm>
            <a:off x="3970734" y="8830658"/>
            <a:ext cx="3038145" cy="465742"/>
          </a:xfrm>
          <a:prstGeom prst="rect">
            <a:avLst/>
          </a:prstGeom>
        </p:spPr>
        <p:txBody>
          <a:bodyPr vert="horz" lIns="88139" tIns="44070" rIns="88139" bIns="44070" rtlCol="0" anchor="b"/>
          <a:lstStyle>
            <a:lvl1pPr algn="r">
              <a:defRPr sz="1200"/>
            </a:lvl1pPr>
          </a:lstStyle>
          <a:p>
            <a:fld id="{4BD5658A-37B7-4D02-A95C-0C5E3215DC6A}" type="slidenum">
              <a:rPr lang="en-CA" smtClean="0"/>
              <a:t>‹#›</a:t>
            </a:fld>
            <a:endParaRPr lang="en-CA"/>
          </a:p>
        </p:txBody>
      </p:sp>
    </p:spTree>
    <p:extLst>
      <p:ext uri="{BB962C8B-B14F-4D97-AF65-F5344CB8AC3E}">
        <p14:creationId xmlns:p14="http://schemas.microsoft.com/office/powerpoint/2010/main" val="4074637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D5658A-37B7-4D02-A95C-0C5E3215DC6A}" type="slidenum">
              <a:rPr lang="en-CA" smtClean="0"/>
              <a:t>1</a:t>
            </a:fld>
            <a:endParaRPr lang="en-CA"/>
          </a:p>
        </p:txBody>
      </p:sp>
    </p:spTree>
    <p:extLst>
      <p:ext uri="{BB962C8B-B14F-4D97-AF65-F5344CB8AC3E}">
        <p14:creationId xmlns:p14="http://schemas.microsoft.com/office/powerpoint/2010/main" val="4225227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lang="en-US"/>
          </a:p>
        </p:txBody>
      </p:sp>
      <p:sp>
        <p:nvSpPr>
          <p:cNvPr id="4" name="Date Placeholder 3"/>
          <p:cNvSpPr>
            <a:spLocks noGrp="1"/>
          </p:cNvSpPr>
          <p:nvPr>
            <p:ph type="dt" sz="half" idx="10"/>
          </p:nvPr>
        </p:nvSpPr>
        <p:spPr/>
        <p:txBody>
          <a:bodyPr/>
          <a:lstStyle/>
          <a:p>
            <a:fld id="{F65C9FFB-A8D8-8546-81B8-3F04A2A33F30}"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137368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p>
            <a:fld id="{F65C9FFB-A8D8-8546-81B8-3F04A2A33F30}"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3783741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p>
            <a:fld id="{F65C9FFB-A8D8-8546-81B8-3F04A2A33F30}"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193062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p>
            <a:fld id="{F65C9FFB-A8D8-8546-81B8-3F04A2A33F30}"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3406710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a:t>Click to edit Master text styles</a:t>
            </a:r>
          </a:p>
        </p:txBody>
      </p:sp>
      <p:sp>
        <p:nvSpPr>
          <p:cNvPr id="4" name="Date Placeholder 3"/>
          <p:cNvSpPr>
            <a:spLocks noGrp="1"/>
          </p:cNvSpPr>
          <p:nvPr>
            <p:ph type="dt" sz="half" idx="10"/>
          </p:nvPr>
        </p:nvSpPr>
        <p:spPr/>
        <p:txBody>
          <a:bodyPr/>
          <a:lstStyle/>
          <a:p>
            <a:fld id="{F65C9FFB-A8D8-8546-81B8-3F04A2A33F30}"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3685326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Date Placeholder 4"/>
          <p:cNvSpPr>
            <a:spLocks noGrp="1"/>
          </p:cNvSpPr>
          <p:nvPr>
            <p:ph type="dt" sz="half" idx="10"/>
          </p:nvPr>
        </p:nvSpPr>
        <p:spPr/>
        <p:txBody>
          <a:bodyPr/>
          <a:lstStyle/>
          <a:p>
            <a:fld id="{F65C9FFB-A8D8-8546-81B8-3F04A2A33F30}"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3919706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Date Placeholder 6"/>
          <p:cNvSpPr>
            <a:spLocks noGrp="1"/>
          </p:cNvSpPr>
          <p:nvPr>
            <p:ph type="dt" sz="half" idx="10"/>
          </p:nvPr>
        </p:nvSpPr>
        <p:spPr/>
        <p:txBody>
          <a:bodyPr/>
          <a:lstStyle/>
          <a:p>
            <a:fld id="{F65C9FFB-A8D8-8546-81B8-3F04A2A33F30}" type="datetimeFigureOut">
              <a:rPr lang="en-US" smtClean="0"/>
              <a:t>8/28/2025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4028511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Date Placeholder 2"/>
          <p:cNvSpPr>
            <a:spLocks noGrp="1"/>
          </p:cNvSpPr>
          <p:nvPr>
            <p:ph type="dt" sz="half" idx="10"/>
          </p:nvPr>
        </p:nvSpPr>
        <p:spPr/>
        <p:txBody>
          <a:bodyPr/>
          <a:lstStyle/>
          <a:p>
            <a:fld id="{F65C9FFB-A8D8-8546-81B8-3F04A2A33F30}" type="datetimeFigureOut">
              <a:rPr lang="en-US" smtClean="0"/>
              <a:t>8/28/2025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1481519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5C9FFB-A8D8-8546-81B8-3F04A2A33F30}" type="datetimeFigureOut">
              <a:rPr lang="en-US" smtClean="0"/>
              <a:t>8/28/2025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66249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4"/>
          <p:cNvSpPr>
            <a:spLocks noGrp="1"/>
          </p:cNvSpPr>
          <p:nvPr>
            <p:ph type="dt" sz="half" idx="10"/>
          </p:nvPr>
        </p:nvSpPr>
        <p:spPr/>
        <p:txBody>
          <a:bodyPr/>
          <a:lstStyle/>
          <a:p>
            <a:fld id="{F65C9FFB-A8D8-8546-81B8-3F04A2A33F30}"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18215233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4"/>
          <p:cNvSpPr>
            <a:spLocks noGrp="1"/>
          </p:cNvSpPr>
          <p:nvPr>
            <p:ph type="dt" sz="half" idx="10"/>
          </p:nvPr>
        </p:nvSpPr>
        <p:spPr/>
        <p:txBody>
          <a:bodyPr/>
          <a:lstStyle/>
          <a:p>
            <a:fld id="{F65C9FFB-A8D8-8546-81B8-3F04A2A33F30}"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B9229C-059B-264B-9CAD-5139858DB3AC}" type="slidenum">
              <a:rPr lang="en-US" smtClean="0"/>
              <a:t>‹#›</a:t>
            </a:fld>
            <a:endParaRPr lang="en-US"/>
          </a:p>
        </p:txBody>
      </p:sp>
    </p:spTree>
    <p:extLst>
      <p:ext uri="{BB962C8B-B14F-4D97-AF65-F5344CB8AC3E}">
        <p14:creationId xmlns:p14="http://schemas.microsoft.com/office/powerpoint/2010/main" val="2646067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5C9FFB-A8D8-8546-81B8-3F04A2A33F30}" type="datetimeFigureOut">
              <a:rPr lang="en-US" smtClean="0"/>
              <a:t>8/28/2025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B9229C-059B-264B-9CAD-5139858DB3AC}" type="slidenum">
              <a:rPr lang="en-US" smtClean="0"/>
              <a:t>‹#›</a:t>
            </a:fld>
            <a:endParaRPr lang="en-US"/>
          </a:p>
        </p:txBody>
      </p:sp>
      <p:pic>
        <p:nvPicPr>
          <p:cNvPr id="7" name="Picture 6" descr="PP_SlideTemplate_BlueBottomBand_wLogo.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84648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989" y="319489"/>
            <a:ext cx="8478521" cy="5525257"/>
          </a:xfrm>
          <a:ln w="76200">
            <a:solidFill>
              <a:srgbClr val="0099FF"/>
            </a:solidFill>
          </a:ln>
        </p:spPr>
        <p:style>
          <a:lnRef idx="2">
            <a:schemeClr val="accent1"/>
          </a:lnRef>
          <a:fillRef idx="1">
            <a:schemeClr val="lt1"/>
          </a:fillRef>
          <a:effectRef idx="0">
            <a:schemeClr val="accent1"/>
          </a:effectRef>
          <a:fontRef idx="minor">
            <a:schemeClr val="dk1"/>
          </a:fontRef>
        </p:style>
        <p:txBody>
          <a:bodyPr>
            <a:normAutofit/>
          </a:bodyPr>
          <a:lstStyle/>
          <a:p>
            <a:pPr algn="ctr"/>
            <a:r>
              <a:rPr lang="en-CA" sz="3600" dirty="0">
                <a:solidFill>
                  <a:srgbClr val="00B0F0"/>
                </a:solidFill>
                <a:latin typeface="Century Gothic"/>
                <a:cs typeface="Calibri"/>
              </a:rPr>
              <a:t>Burnaby</a:t>
            </a:r>
            <a:r>
              <a:rPr lang="en-CA" sz="3600" dirty="0">
                <a:solidFill>
                  <a:srgbClr val="2CAAE2"/>
                </a:solidFill>
                <a:latin typeface="Century Gothic"/>
                <a:cs typeface="Calibri"/>
              </a:rPr>
              <a:t> School District </a:t>
            </a:r>
            <a:br>
              <a:rPr lang="en-CA" sz="3600" dirty="0">
                <a:solidFill>
                  <a:schemeClr val="tx1"/>
                </a:solidFill>
                <a:latin typeface="Century Gothic"/>
                <a:cs typeface="Calibri" panose="020F0502020204030204" pitchFamily="34" charset="0"/>
              </a:rPr>
            </a:br>
            <a:r>
              <a:rPr lang="en-CA" sz="3600" dirty="0">
                <a:solidFill>
                  <a:schemeClr val="tx1"/>
                </a:solidFill>
                <a:latin typeface="Century Gothic"/>
                <a:cs typeface="Calibri"/>
              </a:rPr>
              <a:t>New Staff Health &amp; Safety Orientation</a:t>
            </a:r>
          </a:p>
        </p:txBody>
      </p:sp>
      <p:sp>
        <p:nvSpPr>
          <p:cNvPr id="3" name="Content Placeholder 2"/>
          <p:cNvSpPr>
            <a:spLocks noGrp="1"/>
          </p:cNvSpPr>
          <p:nvPr>
            <p:ph idx="1"/>
          </p:nvPr>
        </p:nvSpPr>
        <p:spPr>
          <a:xfrm>
            <a:off x="470449" y="4649118"/>
            <a:ext cx="8229600" cy="991518"/>
          </a:xfrm>
        </p:spPr>
        <p:txBody>
          <a:bodyPr vert="horz" lIns="91440" tIns="45720" rIns="91440" bIns="45720" rtlCol="0" anchor="t">
            <a:normAutofit/>
          </a:bodyPr>
          <a:lstStyle/>
          <a:p>
            <a:endParaRPr lang="en-CA"/>
          </a:p>
          <a:p>
            <a:endParaRPr lang="en-CA"/>
          </a:p>
          <a:p>
            <a:pPr marL="0" indent="0" algn="r">
              <a:buNone/>
            </a:pPr>
            <a:endParaRPr lang="en-CA" sz="2600">
              <a:latin typeface="Century Gothic" panose="020B0502020202020204" pitchFamily="34" charset="0"/>
            </a:endParaRPr>
          </a:p>
        </p:txBody>
      </p:sp>
      <p:pic>
        <p:nvPicPr>
          <p:cNvPr id="4" name="Picture 3">
            <a:extLst>
              <a:ext uri="{FF2B5EF4-FFF2-40B4-BE49-F238E27FC236}">
                <a16:creationId xmlns:a16="http://schemas.microsoft.com/office/drawing/2014/main" id="{F8527C5C-19F6-5C72-1DBE-46DCD1D0292B}"/>
              </a:ext>
            </a:extLst>
          </p:cNvPr>
          <p:cNvPicPr>
            <a:picLocks noChangeAspect="1"/>
          </p:cNvPicPr>
          <p:nvPr/>
        </p:nvPicPr>
        <p:blipFill>
          <a:blip r:embed="rId3"/>
          <a:stretch>
            <a:fillRect/>
          </a:stretch>
        </p:blipFill>
        <p:spPr>
          <a:xfrm>
            <a:off x="3484350" y="4445008"/>
            <a:ext cx="2201798" cy="759901"/>
          </a:xfrm>
          <a:prstGeom prst="rect">
            <a:avLst/>
          </a:prstGeom>
        </p:spPr>
      </p:pic>
    </p:spTree>
    <p:extLst>
      <p:ext uri="{BB962C8B-B14F-4D97-AF65-F5344CB8AC3E}">
        <p14:creationId xmlns:p14="http://schemas.microsoft.com/office/powerpoint/2010/main" val="3994908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A46ED-676A-FC27-DABC-B1EE57B3F0CA}"/>
              </a:ext>
            </a:extLst>
          </p:cNvPr>
          <p:cNvSpPr>
            <a:spLocks noGrp="1"/>
          </p:cNvSpPr>
          <p:nvPr>
            <p:ph type="title"/>
          </p:nvPr>
        </p:nvSpPr>
        <p:spPr/>
        <p:txBody>
          <a:bodyPr>
            <a:normAutofit/>
          </a:bodyPr>
          <a:lstStyle/>
          <a:p>
            <a:pPr algn="l"/>
            <a:r>
              <a:rPr lang="en-US" sz="3200" b="1" dirty="0">
                <a:solidFill>
                  <a:srgbClr val="2CAAE2"/>
                </a:solidFill>
                <a:latin typeface="Century Gothic"/>
              </a:rPr>
              <a:t>Refusal of Unsafe Work Flowchart</a:t>
            </a:r>
          </a:p>
        </p:txBody>
      </p:sp>
      <p:pic>
        <p:nvPicPr>
          <p:cNvPr id="6" name="Content Placeholder 5">
            <a:extLst>
              <a:ext uri="{FF2B5EF4-FFF2-40B4-BE49-F238E27FC236}">
                <a16:creationId xmlns:a16="http://schemas.microsoft.com/office/drawing/2014/main" id="{E4E2168B-BB5B-DB9D-E924-C6F17493F4BC}"/>
              </a:ext>
            </a:extLst>
          </p:cNvPr>
          <p:cNvPicPr>
            <a:picLocks noGrp="1" noChangeAspect="1"/>
          </p:cNvPicPr>
          <p:nvPr>
            <p:ph sz="half" idx="1"/>
          </p:nvPr>
        </p:nvPicPr>
        <p:blipFill>
          <a:blip r:embed="rId2"/>
          <a:stretch>
            <a:fillRect/>
          </a:stretch>
        </p:blipFill>
        <p:spPr>
          <a:xfrm>
            <a:off x="457200" y="1739750"/>
            <a:ext cx="8229600" cy="4246862"/>
          </a:xfrm>
        </p:spPr>
      </p:pic>
      <p:pic>
        <p:nvPicPr>
          <p:cNvPr id="7" name="Picture 6" descr="WorkSafe BC Prevention Manual – Safety Matters Because You Matter">
            <a:extLst>
              <a:ext uri="{FF2B5EF4-FFF2-40B4-BE49-F238E27FC236}">
                <a16:creationId xmlns:a16="http://schemas.microsoft.com/office/drawing/2014/main" id="{D91A9B2A-9976-0266-5FBB-7D307BE878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4804" y="2610923"/>
            <a:ext cx="1933291" cy="55184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0F11EE7-5CB6-0982-B172-9D7CA979656A}"/>
              </a:ext>
            </a:extLst>
          </p:cNvPr>
          <p:cNvSpPr txBox="1"/>
          <p:nvPr/>
        </p:nvSpPr>
        <p:spPr>
          <a:xfrm>
            <a:off x="1869743" y="1417638"/>
            <a:ext cx="2790965" cy="938719"/>
          </a:xfrm>
          <a:prstGeom prst="rect">
            <a:avLst/>
          </a:prstGeom>
          <a:noFill/>
        </p:spPr>
        <p:txBody>
          <a:bodyPr wrap="square" rtlCol="0">
            <a:spAutoFit/>
          </a:bodyPr>
          <a:lstStyle/>
          <a:p>
            <a:r>
              <a:rPr lang="en-US" sz="1100" i="1"/>
              <a:t>*You must immediately notify your supervisor or employer in person, who will then investigate, take the appropriate steps to determine if the work is unsafe and remedy the situation. </a:t>
            </a:r>
          </a:p>
        </p:txBody>
      </p:sp>
    </p:spTree>
    <p:extLst>
      <p:ext uri="{BB962C8B-B14F-4D97-AF65-F5344CB8AC3E}">
        <p14:creationId xmlns:p14="http://schemas.microsoft.com/office/powerpoint/2010/main" val="7451059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B5DD5-3E89-6C56-8ABF-37CE5FC73356}"/>
              </a:ext>
            </a:extLst>
          </p:cNvPr>
          <p:cNvSpPr>
            <a:spLocks noGrp="1"/>
          </p:cNvSpPr>
          <p:nvPr>
            <p:ph type="title"/>
          </p:nvPr>
        </p:nvSpPr>
        <p:spPr/>
        <p:txBody>
          <a:bodyPr>
            <a:noAutofit/>
          </a:bodyPr>
          <a:lstStyle/>
          <a:p>
            <a:pPr algn="l"/>
            <a:r>
              <a:rPr lang="en-US" sz="2800" b="1" dirty="0">
                <a:solidFill>
                  <a:srgbClr val="2CAAE2"/>
                </a:solidFill>
                <a:latin typeface="Century Gothic"/>
              </a:rPr>
              <a:t>Violence Prevention and Safety Plan</a:t>
            </a:r>
          </a:p>
        </p:txBody>
      </p:sp>
      <p:sp>
        <p:nvSpPr>
          <p:cNvPr id="3" name="Content Placeholder 2">
            <a:extLst>
              <a:ext uri="{FF2B5EF4-FFF2-40B4-BE49-F238E27FC236}">
                <a16:creationId xmlns:a16="http://schemas.microsoft.com/office/drawing/2014/main" id="{3A8E7339-8BED-119C-8FEE-65B90DFC79E6}"/>
              </a:ext>
            </a:extLst>
          </p:cNvPr>
          <p:cNvSpPr>
            <a:spLocks noGrp="1"/>
          </p:cNvSpPr>
          <p:nvPr>
            <p:ph sz="half" idx="1"/>
          </p:nvPr>
        </p:nvSpPr>
        <p:spPr>
          <a:xfrm>
            <a:off x="457200" y="1417638"/>
            <a:ext cx="8229600" cy="4983162"/>
          </a:xfrm>
        </p:spPr>
        <p:txBody>
          <a:bodyPr>
            <a:normAutofit fontScale="55000" lnSpcReduction="20000"/>
          </a:bodyPr>
          <a:lstStyle/>
          <a:p>
            <a:pPr marL="0" indent="0">
              <a:buNone/>
            </a:pPr>
            <a:r>
              <a:rPr lang="en-US" sz="3600" b="1" dirty="0"/>
              <a:t>Violence:  “The attempted or actual exercise by a person, other than a worker, of any physical force so as to cause injury to worker and includes any threatening statement or behavior which gives a worker reasonable cause to believe that he or she is at risk of injury.” </a:t>
            </a:r>
            <a:r>
              <a:rPr lang="en-US" sz="3600" dirty="0"/>
              <a:t>-  Definition as per </a:t>
            </a:r>
            <a:r>
              <a:rPr lang="en-US" sz="3600" dirty="0" err="1"/>
              <a:t>WorkSafeBC</a:t>
            </a:r>
            <a:r>
              <a:rPr lang="en-US" sz="3600" dirty="0"/>
              <a:t> OHSR 4.27:</a:t>
            </a:r>
          </a:p>
          <a:p>
            <a:pPr marL="0" indent="0">
              <a:buNone/>
            </a:pPr>
            <a:endParaRPr lang="en-US" dirty="0"/>
          </a:p>
          <a:p>
            <a:r>
              <a:rPr lang="en-US" sz="3600" dirty="0"/>
              <a:t>Recognize – know a student’s baseline behavior and take note of changes </a:t>
            </a:r>
          </a:p>
          <a:p>
            <a:r>
              <a:rPr lang="en-US" sz="3600" dirty="0"/>
              <a:t>Report violent incidents (victim or witness) – employees to seek first aid if required and report to your Supervisor/Administrator</a:t>
            </a:r>
          </a:p>
          <a:p>
            <a:r>
              <a:rPr lang="en-US" sz="3600" dirty="0"/>
              <a:t>Assess and Investigate – a risk assessment and Incident investigation may be initiated by the Supervisor</a:t>
            </a:r>
          </a:p>
          <a:p>
            <a:r>
              <a:rPr lang="en-US" sz="3600" dirty="0"/>
              <a:t>Plan and Implement – a safety procedure/plan may be developed to keep the worker safe (prevention, correction, mitigation)</a:t>
            </a:r>
          </a:p>
          <a:p>
            <a:r>
              <a:rPr lang="en-US" sz="3600" dirty="0"/>
              <a:t>Communicate and Share – all possible affected employee(s) must know the risk and the plan</a:t>
            </a:r>
          </a:p>
          <a:p>
            <a:r>
              <a:rPr lang="en-US" sz="3600" dirty="0"/>
              <a:t>Monitor and Adjust – review the plan and ensure that if there are changes, these are communicated</a:t>
            </a:r>
          </a:p>
          <a:p>
            <a:endParaRPr lang="en-US" dirty="0"/>
          </a:p>
          <a:p>
            <a:pPr marL="0" indent="0">
              <a:buNone/>
            </a:pPr>
            <a:endParaRPr lang="en-US" dirty="0"/>
          </a:p>
        </p:txBody>
      </p:sp>
    </p:spTree>
    <p:extLst>
      <p:ext uri="{BB962C8B-B14F-4D97-AF65-F5344CB8AC3E}">
        <p14:creationId xmlns:p14="http://schemas.microsoft.com/office/powerpoint/2010/main" val="40687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D1AA6-282B-7D02-4466-10712205889A}"/>
              </a:ext>
            </a:extLst>
          </p:cNvPr>
          <p:cNvSpPr>
            <a:spLocks noGrp="1"/>
          </p:cNvSpPr>
          <p:nvPr>
            <p:ph type="title"/>
          </p:nvPr>
        </p:nvSpPr>
        <p:spPr/>
        <p:txBody>
          <a:bodyPr>
            <a:normAutofit/>
          </a:bodyPr>
          <a:lstStyle/>
          <a:p>
            <a:pPr algn="l"/>
            <a:r>
              <a:rPr lang="en-US" sz="3200" b="1" dirty="0">
                <a:solidFill>
                  <a:srgbClr val="2CAAE2"/>
                </a:solidFill>
                <a:latin typeface="Century Gothic"/>
              </a:rPr>
              <a:t>WHMIS</a:t>
            </a:r>
          </a:p>
        </p:txBody>
      </p:sp>
      <p:sp>
        <p:nvSpPr>
          <p:cNvPr id="3" name="Content Placeholder 2">
            <a:extLst>
              <a:ext uri="{FF2B5EF4-FFF2-40B4-BE49-F238E27FC236}">
                <a16:creationId xmlns:a16="http://schemas.microsoft.com/office/drawing/2014/main" id="{7466C50C-2735-8854-F1EB-1E3B11597C2F}"/>
              </a:ext>
            </a:extLst>
          </p:cNvPr>
          <p:cNvSpPr>
            <a:spLocks noGrp="1"/>
          </p:cNvSpPr>
          <p:nvPr>
            <p:ph sz="half" idx="1"/>
          </p:nvPr>
        </p:nvSpPr>
        <p:spPr>
          <a:xfrm>
            <a:off x="457200" y="1600200"/>
            <a:ext cx="8434316" cy="4525963"/>
          </a:xfrm>
        </p:spPr>
        <p:txBody>
          <a:bodyPr/>
          <a:lstStyle/>
          <a:p>
            <a:pPr marL="0" indent="0" algn="l">
              <a:buNone/>
            </a:pPr>
            <a:r>
              <a:rPr lang="en-US" sz="2000" b="0" i="0" dirty="0">
                <a:solidFill>
                  <a:srgbClr val="000000"/>
                </a:solidFill>
                <a:effectLst/>
                <a:latin typeface="Arial" panose="020B0604020202020204" pitchFamily="34" charset="0"/>
              </a:rPr>
              <a:t>The Workplace Hazardous Materials Information System (WHMIS) is used to communicate chemical hazard information to all employees.</a:t>
            </a:r>
          </a:p>
          <a:p>
            <a:pPr marL="0" indent="0" algn="l">
              <a:buNone/>
            </a:pPr>
            <a:endParaRPr lang="en-US" sz="2000" b="0" i="0" dirty="0">
              <a:solidFill>
                <a:srgbClr val="000000"/>
              </a:solidFill>
              <a:effectLst/>
              <a:latin typeface="Arial" panose="020B0604020202020204" pitchFamily="34" charset="0"/>
            </a:endParaRPr>
          </a:p>
          <a:p>
            <a:pPr marL="0" indent="0" algn="l">
              <a:buNone/>
            </a:pPr>
            <a:r>
              <a:rPr lang="en-US" sz="2000" b="0" i="0" dirty="0">
                <a:solidFill>
                  <a:srgbClr val="000000"/>
                </a:solidFill>
                <a:effectLst/>
                <a:latin typeface="Arial" panose="020B0604020202020204" pitchFamily="34" charset="0"/>
              </a:rPr>
              <a:t>There are three parts of the system:</a:t>
            </a:r>
          </a:p>
          <a:p>
            <a:pPr algn="l">
              <a:buFont typeface="Arial" panose="020B0604020202020204" pitchFamily="34" charset="0"/>
              <a:buChar char="•"/>
            </a:pPr>
            <a:r>
              <a:rPr lang="en-US" sz="2000" b="0" i="0" dirty="0">
                <a:solidFill>
                  <a:srgbClr val="000000"/>
                </a:solidFill>
                <a:effectLst/>
                <a:latin typeface="Arial" panose="020B0604020202020204" pitchFamily="34" charset="0"/>
              </a:rPr>
              <a:t>Labels</a:t>
            </a:r>
          </a:p>
          <a:p>
            <a:pPr algn="l">
              <a:buFont typeface="Arial" panose="020B0604020202020204" pitchFamily="34" charset="0"/>
              <a:buChar char="•"/>
            </a:pPr>
            <a:r>
              <a:rPr lang="en-US" sz="2000" b="0" i="0" dirty="0">
                <a:solidFill>
                  <a:srgbClr val="000000"/>
                </a:solidFill>
                <a:effectLst/>
                <a:latin typeface="Arial" panose="020B0604020202020204" pitchFamily="34" charset="0"/>
              </a:rPr>
              <a:t>Safety data sheets (SDS)</a:t>
            </a:r>
          </a:p>
          <a:p>
            <a:pPr algn="l">
              <a:buFont typeface="Arial" panose="020B0604020202020204" pitchFamily="34" charset="0"/>
              <a:buChar char="•"/>
            </a:pPr>
            <a:r>
              <a:rPr lang="en-US" sz="2000" b="0" i="0" dirty="0">
                <a:solidFill>
                  <a:srgbClr val="000000"/>
                </a:solidFill>
                <a:effectLst/>
                <a:latin typeface="Arial" panose="020B0604020202020204" pitchFamily="34" charset="0"/>
              </a:rPr>
              <a:t>Worker education (training)</a:t>
            </a:r>
          </a:p>
          <a:p>
            <a:endParaRPr lang="en-US" dirty="0"/>
          </a:p>
        </p:txBody>
      </p:sp>
      <p:sp>
        <p:nvSpPr>
          <p:cNvPr id="5" name="TextBox 4">
            <a:extLst>
              <a:ext uri="{FF2B5EF4-FFF2-40B4-BE49-F238E27FC236}">
                <a16:creationId xmlns:a16="http://schemas.microsoft.com/office/drawing/2014/main" id="{12268866-AA37-D5A0-58A5-1736B8285F41}"/>
              </a:ext>
            </a:extLst>
          </p:cNvPr>
          <p:cNvSpPr txBox="1"/>
          <p:nvPr/>
        </p:nvSpPr>
        <p:spPr>
          <a:xfrm>
            <a:off x="6400800" y="3944205"/>
            <a:ext cx="2511188" cy="1384995"/>
          </a:xfrm>
          <a:prstGeom prst="rect">
            <a:avLst/>
          </a:prstGeom>
          <a:noFill/>
        </p:spPr>
        <p:txBody>
          <a:bodyPr wrap="square" rtlCol="0">
            <a:spAutoFit/>
          </a:bodyPr>
          <a:lstStyle/>
          <a:p>
            <a:r>
              <a:rPr lang="en-US" sz="1200" i="1"/>
              <a:t>NOTE: Some products are not controlled by WHMIS 2015, such as some household cleaners, cosmetics, drugs, and pesticides. If they are hazardous, they will have consumer products labels, or other labels that will outline hazards</a:t>
            </a:r>
          </a:p>
        </p:txBody>
      </p:sp>
      <p:pic>
        <p:nvPicPr>
          <p:cNvPr id="7" name="Picture 6">
            <a:extLst>
              <a:ext uri="{FF2B5EF4-FFF2-40B4-BE49-F238E27FC236}">
                <a16:creationId xmlns:a16="http://schemas.microsoft.com/office/drawing/2014/main" id="{B760115F-46ED-9CAC-2751-C92A9E31FF82}"/>
              </a:ext>
            </a:extLst>
          </p:cNvPr>
          <p:cNvPicPr>
            <a:picLocks noChangeAspect="1"/>
          </p:cNvPicPr>
          <p:nvPr/>
        </p:nvPicPr>
        <p:blipFill>
          <a:blip r:embed="rId2"/>
          <a:stretch>
            <a:fillRect/>
          </a:stretch>
        </p:blipFill>
        <p:spPr>
          <a:xfrm>
            <a:off x="6961386" y="2512552"/>
            <a:ext cx="1390015" cy="1340372"/>
          </a:xfrm>
          <a:prstGeom prst="rect">
            <a:avLst/>
          </a:prstGeom>
        </p:spPr>
      </p:pic>
    </p:spTree>
    <p:extLst>
      <p:ext uri="{BB962C8B-B14F-4D97-AF65-F5344CB8AC3E}">
        <p14:creationId xmlns:p14="http://schemas.microsoft.com/office/powerpoint/2010/main" val="981352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B060C-AC20-4855-8C3C-D8D92F6C4ABF}"/>
              </a:ext>
            </a:extLst>
          </p:cNvPr>
          <p:cNvSpPr>
            <a:spLocks noGrp="1"/>
          </p:cNvSpPr>
          <p:nvPr>
            <p:ph type="title"/>
          </p:nvPr>
        </p:nvSpPr>
        <p:spPr/>
        <p:txBody>
          <a:bodyPr>
            <a:normAutofit/>
          </a:bodyPr>
          <a:lstStyle/>
          <a:p>
            <a:pPr algn="l"/>
            <a:r>
              <a:rPr lang="en-US" sz="3200" b="1" dirty="0">
                <a:solidFill>
                  <a:srgbClr val="2CAAE2"/>
                </a:solidFill>
                <a:latin typeface="Century Gothic"/>
              </a:rPr>
              <a:t>WHMIS Label Details </a:t>
            </a:r>
            <a:endParaRPr lang="en-US" sz="3200" b="1" dirty="0">
              <a:solidFill>
                <a:srgbClr val="2CAAE2"/>
              </a:solidFill>
            </a:endParaRPr>
          </a:p>
        </p:txBody>
      </p:sp>
      <p:sp>
        <p:nvSpPr>
          <p:cNvPr id="3" name="Content Placeholder 2">
            <a:extLst>
              <a:ext uri="{FF2B5EF4-FFF2-40B4-BE49-F238E27FC236}">
                <a16:creationId xmlns:a16="http://schemas.microsoft.com/office/drawing/2014/main" id="{6B079963-B357-7D66-DC01-5511D3CE3343}"/>
              </a:ext>
            </a:extLst>
          </p:cNvPr>
          <p:cNvSpPr>
            <a:spLocks noGrp="1"/>
          </p:cNvSpPr>
          <p:nvPr>
            <p:ph sz="half" idx="1"/>
          </p:nvPr>
        </p:nvSpPr>
        <p:spPr>
          <a:xfrm>
            <a:off x="457199" y="1600200"/>
            <a:ext cx="8277367" cy="4525963"/>
          </a:xfrm>
        </p:spPr>
        <p:txBody>
          <a:bodyPr/>
          <a:lstStyle/>
          <a:p>
            <a:pPr marL="0" indent="0">
              <a:buNone/>
            </a:pPr>
            <a:r>
              <a:rPr lang="en-US" sz="2400" b="1" dirty="0"/>
              <a:t>Product Identifier</a:t>
            </a:r>
          </a:p>
          <a:p>
            <a:pPr marL="0" indent="0">
              <a:buNone/>
            </a:pPr>
            <a:r>
              <a:rPr lang="en-US" sz="2400" dirty="0"/>
              <a:t>All WHMIS labels must identify the product that it is for</a:t>
            </a:r>
          </a:p>
          <a:p>
            <a:endParaRPr lang="en-US" sz="2400" dirty="0"/>
          </a:p>
          <a:p>
            <a:endParaRPr lang="en-US" dirty="0"/>
          </a:p>
        </p:txBody>
      </p:sp>
      <p:pic>
        <p:nvPicPr>
          <p:cNvPr id="5" name="Picture 4">
            <a:extLst>
              <a:ext uri="{FF2B5EF4-FFF2-40B4-BE49-F238E27FC236}">
                <a16:creationId xmlns:a16="http://schemas.microsoft.com/office/drawing/2014/main" id="{BE90A611-9AFD-38B8-AC67-E571A994C5AB}"/>
              </a:ext>
            </a:extLst>
          </p:cNvPr>
          <p:cNvPicPr>
            <a:picLocks noChangeAspect="1"/>
          </p:cNvPicPr>
          <p:nvPr/>
        </p:nvPicPr>
        <p:blipFill>
          <a:blip r:embed="rId2"/>
          <a:stretch>
            <a:fillRect/>
          </a:stretch>
        </p:blipFill>
        <p:spPr>
          <a:xfrm>
            <a:off x="2954740" y="2691054"/>
            <a:ext cx="2820822" cy="2961863"/>
          </a:xfrm>
          <a:prstGeom prst="rect">
            <a:avLst/>
          </a:prstGeom>
        </p:spPr>
      </p:pic>
    </p:spTree>
    <p:extLst>
      <p:ext uri="{BB962C8B-B14F-4D97-AF65-F5344CB8AC3E}">
        <p14:creationId xmlns:p14="http://schemas.microsoft.com/office/powerpoint/2010/main" val="3506035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B060C-AC20-4855-8C3C-D8D92F6C4ABF}"/>
              </a:ext>
            </a:extLst>
          </p:cNvPr>
          <p:cNvSpPr>
            <a:spLocks noGrp="1"/>
          </p:cNvSpPr>
          <p:nvPr>
            <p:ph type="title"/>
          </p:nvPr>
        </p:nvSpPr>
        <p:spPr>
          <a:xfrm>
            <a:off x="457200" y="274638"/>
            <a:ext cx="8229600" cy="803535"/>
          </a:xfrm>
        </p:spPr>
        <p:txBody>
          <a:bodyPr>
            <a:normAutofit/>
          </a:bodyPr>
          <a:lstStyle/>
          <a:p>
            <a:pPr algn="l"/>
            <a:r>
              <a:rPr lang="en-US" sz="3200" b="1" dirty="0">
                <a:solidFill>
                  <a:srgbClr val="2CAAE2"/>
                </a:solidFill>
              </a:rPr>
              <a:t>WHMIS Label Details </a:t>
            </a:r>
          </a:p>
        </p:txBody>
      </p:sp>
      <p:sp>
        <p:nvSpPr>
          <p:cNvPr id="3" name="Content Placeholder 2">
            <a:extLst>
              <a:ext uri="{FF2B5EF4-FFF2-40B4-BE49-F238E27FC236}">
                <a16:creationId xmlns:a16="http://schemas.microsoft.com/office/drawing/2014/main" id="{6B079963-B357-7D66-DC01-5511D3CE3343}"/>
              </a:ext>
            </a:extLst>
          </p:cNvPr>
          <p:cNvSpPr>
            <a:spLocks noGrp="1"/>
          </p:cNvSpPr>
          <p:nvPr>
            <p:ph sz="half" idx="1"/>
          </p:nvPr>
        </p:nvSpPr>
        <p:spPr>
          <a:xfrm>
            <a:off x="457199" y="1078174"/>
            <a:ext cx="8277367" cy="5047990"/>
          </a:xfrm>
        </p:spPr>
        <p:txBody>
          <a:bodyPr/>
          <a:lstStyle/>
          <a:p>
            <a:pPr marL="0" indent="0">
              <a:buNone/>
            </a:pPr>
            <a:r>
              <a:rPr lang="en-US" sz="2400" b="1" dirty="0"/>
              <a:t>Hazard Symbols and Statements</a:t>
            </a:r>
          </a:p>
          <a:p>
            <a:pPr marL="0" indent="0">
              <a:buNone/>
            </a:pPr>
            <a:r>
              <a:rPr lang="en-US" sz="2400" dirty="0"/>
              <a:t>WHMIS has a series of symbols called Pictograms designed to communicate potential dangers certain products might have</a:t>
            </a:r>
          </a:p>
          <a:p>
            <a:endParaRPr lang="en-US" sz="1600" dirty="0"/>
          </a:p>
          <a:p>
            <a:endParaRPr lang="en-US" sz="1600" dirty="0"/>
          </a:p>
          <a:p>
            <a:endParaRPr lang="en-US" dirty="0"/>
          </a:p>
          <a:p>
            <a:endParaRPr lang="en-US" dirty="0"/>
          </a:p>
        </p:txBody>
      </p:sp>
      <p:pic>
        <p:nvPicPr>
          <p:cNvPr id="4" name="Picture 3">
            <a:extLst>
              <a:ext uri="{FF2B5EF4-FFF2-40B4-BE49-F238E27FC236}">
                <a16:creationId xmlns:a16="http://schemas.microsoft.com/office/drawing/2014/main" id="{B578AB76-DE91-4EEC-AC2D-63750CC69DD3}"/>
              </a:ext>
            </a:extLst>
          </p:cNvPr>
          <p:cNvPicPr>
            <a:picLocks noChangeAspect="1"/>
          </p:cNvPicPr>
          <p:nvPr/>
        </p:nvPicPr>
        <p:blipFill>
          <a:blip r:embed="rId2"/>
          <a:stretch>
            <a:fillRect/>
          </a:stretch>
        </p:blipFill>
        <p:spPr>
          <a:xfrm>
            <a:off x="1867685" y="2487797"/>
            <a:ext cx="5408629" cy="3556174"/>
          </a:xfrm>
          <a:prstGeom prst="rect">
            <a:avLst/>
          </a:prstGeom>
        </p:spPr>
      </p:pic>
    </p:spTree>
    <p:extLst>
      <p:ext uri="{BB962C8B-B14F-4D97-AF65-F5344CB8AC3E}">
        <p14:creationId xmlns:p14="http://schemas.microsoft.com/office/powerpoint/2010/main" val="1420989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B060C-AC20-4855-8C3C-D8D92F6C4ABF}"/>
              </a:ext>
            </a:extLst>
          </p:cNvPr>
          <p:cNvSpPr>
            <a:spLocks noGrp="1"/>
          </p:cNvSpPr>
          <p:nvPr>
            <p:ph type="title"/>
          </p:nvPr>
        </p:nvSpPr>
        <p:spPr>
          <a:xfrm>
            <a:off x="457200" y="274638"/>
            <a:ext cx="8229600" cy="1143000"/>
          </a:xfrm>
        </p:spPr>
        <p:txBody>
          <a:bodyPr anchor="ctr">
            <a:normAutofit/>
          </a:bodyPr>
          <a:lstStyle/>
          <a:p>
            <a:pPr algn="l"/>
            <a:r>
              <a:rPr lang="en-US" sz="3200" b="1" dirty="0">
                <a:solidFill>
                  <a:srgbClr val="2CAAE2"/>
                </a:solidFill>
                <a:latin typeface="Century Gothic"/>
              </a:rPr>
              <a:t>WHMIS Label Details</a:t>
            </a:r>
            <a:r>
              <a:rPr lang="en-US" sz="3200" b="1" dirty="0">
                <a:solidFill>
                  <a:srgbClr val="2CAAE2"/>
                </a:solidFill>
              </a:rPr>
              <a:t> </a:t>
            </a:r>
          </a:p>
        </p:txBody>
      </p:sp>
      <p:sp>
        <p:nvSpPr>
          <p:cNvPr id="3" name="Content Placeholder 2">
            <a:extLst>
              <a:ext uri="{FF2B5EF4-FFF2-40B4-BE49-F238E27FC236}">
                <a16:creationId xmlns:a16="http://schemas.microsoft.com/office/drawing/2014/main" id="{6B079963-B357-7D66-DC01-5511D3CE3343}"/>
              </a:ext>
            </a:extLst>
          </p:cNvPr>
          <p:cNvSpPr>
            <a:spLocks noGrp="1"/>
          </p:cNvSpPr>
          <p:nvPr>
            <p:ph sz="half" idx="1"/>
          </p:nvPr>
        </p:nvSpPr>
        <p:spPr>
          <a:xfrm>
            <a:off x="427201" y="1736137"/>
            <a:ext cx="4038600" cy="4525963"/>
          </a:xfrm>
        </p:spPr>
        <p:txBody>
          <a:bodyPr>
            <a:normAutofit/>
          </a:bodyPr>
          <a:lstStyle/>
          <a:p>
            <a:pPr marL="0" indent="0">
              <a:buNone/>
            </a:pPr>
            <a:r>
              <a:rPr lang="en-US" sz="2000" b="1" dirty="0"/>
              <a:t>Signal Words</a:t>
            </a:r>
          </a:p>
          <a:p>
            <a:pPr marL="0" indent="0">
              <a:buNone/>
            </a:pPr>
            <a:r>
              <a:rPr lang="en-US" sz="2000" dirty="0"/>
              <a:t>Signal words such as "Danger" or "Warning" are used to emphasize hazards and indicate severity of the hazard.</a:t>
            </a:r>
          </a:p>
          <a:p>
            <a:endParaRPr lang="en-US" sz="2000" dirty="0"/>
          </a:p>
          <a:p>
            <a:pPr marL="0" indent="0">
              <a:buNone/>
            </a:pPr>
            <a:r>
              <a:rPr lang="en-US" sz="2000" b="1" dirty="0"/>
              <a:t>Supplier Information </a:t>
            </a:r>
          </a:p>
          <a:p>
            <a:pPr marL="0" indent="0">
              <a:buNone/>
            </a:pPr>
            <a:r>
              <a:rPr lang="en-US" sz="2000" dirty="0"/>
              <a:t>This area of the label provides contact information of the company that made, packaged, sold, or imported the product.</a:t>
            </a:r>
          </a:p>
          <a:p>
            <a:endParaRPr lang="en-US" dirty="0"/>
          </a:p>
          <a:p>
            <a:endParaRPr lang="en-US" dirty="0"/>
          </a:p>
          <a:p>
            <a:endParaRPr lang="en-US" dirty="0"/>
          </a:p>
        </p:txBody>
      </p:sp>
      <p:pic>
        <p:nvPicPr>
          <p:cNvPr id="8" name="Picture 7">
            <a:extLst>
              <a:ext uri="{FF2B5EF4-FFF2-40B4-BE49-F238E27FC236}">
                <a16:creationId xmlns:a16="http://schemas.microsoft.com/office/drawing/2014/main" id="{344CF26C-8D85-E65E-CCCE-AD17001EE9A7}"/>
              </a:ext>
            </a:extLst>
          </p:cNvPr>
          <p:cNvPicPr>
            <a:picLocks noChangeAspect="1"/>
          </p:cNvPicPr>
          <p:nvPr/>
        </p:nvPicPr>
        <p:blipFill>
          <a:blip r:embed="rId2"/>
          <a:stretch>
            <a:fillRect/>
          </a:stretch>
        </p:blipFill>
        <p:spPr>
          <a:xfrm>
            <a:off x="4925005" y="1600200"/>
            <a:ext cx="3484990" cy="4525963"/>
          </a:xfrm>
          <a:prstGeom prst="rect">
            <a:avLst/>
          </a:prstGeom>
          <a:noFill/>
        </p:spPr>
      </p:pic>
      <p:sp>
        <p:nvSpPr>
          <p:cNvPr id="9" name="Arrow: Right 8">
            <a:extLst>
              <a:ext uri="{FF2B5EF4-FFF2-40B4-BE49-F238E27FC236}">
                <a16:creationId xmlns:a16="http://schemas.microsoft.com/office/drawing/2014/main" id="{252C7E93-1770-0720-2FAC-AD6AA6D9732E}"/>
              </a:ext>
            </a:extLst>
          </p:cNvPr>
          <p:cNvSpPr/>
          <p:nvPr/>
        </p:nvSpPr>
        <p:spPr>
          <a:xfrm>
            <a:off x="4171919" y="3101283"/>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E7BA65C5-72DD-BF1A-95CB-63F213DF227C}"/>
              </a:ext>
            </a:extLst>
          </p:cNvPr>
          <p:cNvSpPr/>
          <p:nvPr/>
        </p:nvSpPr>
        <p:spPr>
          <a:xfrm>
            <a:off x="4006596" y="5571630"/>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8175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1F3BA-1365-BA1D-40B5-33CEE9DE104E}"/>
              </a:ext>
            </a:extLst>
          </p:cNvPr>
          <p:cNvSpPr>
            <a:spLocks noGrp="1"/>
          </p:cNvSpPr>
          <p:nvPr>
            <p:ph type="title"/>
          </p:nvPr>
        </p:nvSpPr>
        <p:spPr>
          <a:xfrm>
            <a:off x="457200" y="274638"/>
            <a:ext cx="8229600" cy="1143000"/>
          </a:xfrm>
        </p:spPr>
        <p:txBody>
          <a:bodyPr anchor="ctr">
            <a:normAutofit/>
          </a:bodyPr>
          <a:lstStyle/>
          <a:p>
            <a:pPr algn="l"/>
            <a:r>
              <a:rPr lang="en-US" sz="3600" b="1" dirty="0">
                <a:solidFill>
                  <a:srgbClr val="2CAAE2"/>
                </a:solidFill>
              </a:rPr>
              <a:t>WHMIS Safety Data Sheet (SDS)</a:t>
            </a:r>
          </a:p>
        </p:txBody>
      </p:sp>
      <p:pic>
        <p:nvPicPr>
          <p:cNvPr id="6" name="Picture 5">
            <a:extLst>
              <a:ext uri="{FF2B5EF4-FFF2-40B4-BE49-F238E27FC236}">
                <a16:creationId xmlns:a16="http://schemas.microsoft.com/office/drawing/2014/main" id="{A0146109-458F-CE9D-70EA-6D876D336498}"/>
              </a:ext>
            </a:extLst>
          </p:cNvPr>
          <p:cNvPicPr>
            <a:picLocks noChangeAspect="1"/>
          </p:cNvPicPr>
          <p:nvPr/>
        </p:nvPicPr>
        <p:blipFill>
          <a:blip r:embed="rId2"/>
          <a:stretch>
            <a:fillRect/>
          </a:stretch>
        </p:blipFill>
        <p:spPr>
          <a:xfrm>
            <a:off x="457200" y="1510301"/>
            <a:ext cx="3696054" cy="4430928"/>
          </a:xfrm>
          <a:prstGeom prst="rect">
            <a:avLst/>
          </a:prstGeom>
          <a:noFill/>
        </p:spPr>
      </p:pic>
      <p:sp>
        <p:nvSpPr>
          <p:cNvPr id="3" name="Content Placeholder 2">
            <a:extLst>
              <a:ext uri="{FF2B5EF4-FFF2-40B4-BE49-F238E27FC236}">
                <a16:creationId xmlns:a16="http://schemas.microsoft.com/office/drawing/2014/main" id="{5B7FD77B-4291-7DC6-68FE-D7905D2725E0}"/>
              </a:ext>
            </a:extLst>
          </p:cNvPr>
          <p:cNvSpPr>
            <a:spLocks noGrp="1"/>
          </p:cNvSpPr>
          <p:nvPr>
            <p:ph sz="half" idx="2"/>
          </p:nvPr>
        </p:nvSpPr>
        <p:spPr>
          <a:xfrm>
            <a:off x="4648200" y="1600200"/>
            <a:ext cx="4038600" cy="4525963"/>
          </a:xfrm>
        </p:spPr>
        <p:txBody>
          <a:bodyPr>
            <a:normAutofit/>
          </a:bodyPr>
          <a:lstStyle/>
          <a:p>
            <a:pPr marL="0" indent="0">
              <a:buNone/>
            </a:pPr>
            <a:r>
              <a:rPr lang="en-US" sz="2400" dirty="0"/>
              <a:t>A safety data sheet (SDS) provides you with important information about the chemical you are using including hazards and safety precautions.</a:t>
            </a:r>
          </a:p>
        </p:txBody>
      </p:sp>
    </p:spTree>
    <p:extLst>
      <p:ext uri="{BB962C8B-B14F-4D97-AF65-F5344CB8AC3E}">
        <p14:creationId xmlns:p14="http://schemas.microsoft.com/office/powerpoint/2010/main" val="19068240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D7C9F-4AF5-24E0-D324-448FF3D03890}"/>
              </a:ext>
            </a:extLst>
          </p:cNvPr>
          <p:cNvSpPr>
            <a:spLocks noGrp="1"/>
          </p:cNvSpPr>
          <p:nvPr>
            <p:ph type="title"/>
          </p:nvPr>
        </p:nvSpPr>
        <p:spPr/>
        <p:txBody>
          <a:bodyPr/>
          <a:lstStyle/>
          <a:p>
            <a:r>
              <a:rPr lang="en-US" dirty="0">
                <a:solidFill>
                  <a:srgbClr val="00B0F0"/>
                </a:solidFill>
              </a:rPr>
              <a:t>SDS Database</a:t>
            </a:r>
          </a:p>
        </p:txBody>
      </p:sp>
      <p:sp>
        <p:nvSpPr>
          <p:cNvPr id="4" name="Content Placeholder 3">
            <a:extLst>
              <a:ext uri="{FF2B5EF4-FFF2-40B4-BE49-F238E27FC236}">
                <a16:creationId xmlns:a16="http://schemas.microsoft.com/office/drawing/2014/main" id="{8B55C83A-EAD2-1330-D7EB-EA8C8F828E3C}"/>
              </a:ext>
            </a:extLst>
          </p:cNvPr>
          <p:cNvSpPr>
            <a:spLocks noGrp="1"/>
          </p:cNvSpPr>
          <p:nvPr>
            <p:ph sz="half" idx="2"/>
          </p:nvPr>
        </p:nvSpPr>
        <p:spPr>
          <a:xfrm>
            <a:off x="340659" y="1600200"/>
            <a:ext cx="8346141" cy="4525963"/>
          </a:xfrm>
        </p:spPr>
        <p:txBody>
          <a:bodyPr/>
          <a:lstStyle/>
          <a:p>
            <a:r>
              <a:rPr lang="en-US" dirty="0"/>
              <a:t>The Burnaby School District SDS database can be found on the Health and Safety Staff portal where up to date SDS sheets and labels can be found. For more information or, if you can not locate the SDS, please contact healthandsafety@burnabyschools.ca</a:t>
            </a:r>
          </a:p>
        </p:txBody>
      </p:sp>
    </p:spTree>
    <p:extLst>
      <p:ext uri="{BB962C8B-B14F-4D97-AF65-F5344CB8AC3E}">
        <p14:creationId xmlns:p14="http://schemas.microsoft.com/office/powerpoint/2010/main" val="42079002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A5184-C7A3-04A3-7F74-A45C9CCE62C4}"/>
              </a:ext>
            </a:extLst>
          </p:cNvPr>
          <p:cNvSpPr>
            <a:spLocks noGrp="1"/>
          </p:cNvSpPr>
          <p:nvPr>
            <p:ph type="title"/>
          </p:nvPr>
        </p:nvSpPr>
        <p:spPr/>
        <p:txBody>
          <a:bodyPr/>
          <a:lstStyle/>
          <a:p>
            <a:r>
              <a:rPr lang="en-US" dirty="0">
                <a:solidFill>
                  <a:srgbClr val="00B0F0"/>
                </a:solidFill>
              </a:rPr>
              <a:t>WHMIS Training</a:t>
            </a:r>
          </a:p>
        </p:txBody>
      </p:sp>
      <p:sp>
        <p:nvSpPr>
          <p:cNvPr id="4" name="Content Placeholder 3">
            <a:extLst>
              <a:ext uri="{FF2B5EF4-FFF2-40B4-BE49-F238E27FC236}">
                <a16:creationId xmlns:a16="http://schemas.microsoft.com/office/drawing/2014/main" id="{4B6BF11C-F1D8-DC59-836C-1AC920227B60}"/>
              </a:ext>
            </a:extLst>
          </p:cNvPr>
          <p:cNvSpPr>
            <a:spLocks noGrp="1"/>
          </p:cNvSpPr>
          <p:nvPr>
            <p:ph sz="half" idx="2"/>
          </p:nvPr>
        </p:nvSpPr>
        <p:spPr>
          <a:xfrm>
            <a:off x="224118" y="1600200"/>
            <a:ext cx="8462682" cy="4525963"/>
          </a:xfrm>
        </p:spPr>
        <p:txBody>
          <a:bodyPr/>
          <a:lstStyle/>
          <a:p>
            <a:r>
              <a:rPr lang="en-US" dirty="0"/>
              <a:t>The Burnaby School District WHMIS self paced training can be found on the Health and Safety Portal. For assistance, please contact healthandsafety@burnabyschools.ca</a:t>
            </a:r>
          </a:p>
        </p:txBody>
      </p:sp>
      <p:pic>
        <p:nvPicPr>
          <p:cNvPr id="8" name="Picture 7">
            <a:extLst>
              <a:ext uri="{FF2B5EF4-FFF2-40B4-BE49-F238E27FC236}">
                <a16:creationId xmlns:a16="http://schemas.microsoft.com/office/drawing/2014/main" id="{297174AA-2C9D-A494-FE91-2F555F392ED2}"/>
              </a:ext>
            </a:extLst>
          </p:cNvPr>
          <p:cNvPicPr>
            <a:picLocks noChangeAspect="1"/>
          </p:cNvPicPr>
          <p:nvPr/>
        </p:nvPicPr>
        <p:blipFill>
          <a:blip r:embed="rId2"/>
          <a:stretch>
            <a:fillRect/>
          </a:stretch>
        </p:blipFill>
        <p:spPr>
          <a:xfrm>
            <a:off x="4706471" y="3579607"/>
            <a:ext cx="3864213" cy="2318528"/>
          </a:xfrm>
          <a:prstGeom prst="rect">
            <a:avLst/>
          </a:prstGeom>
        </p:spPr>
      </p:pic>
    </p:spTree>
    <p:extLst>
      <p:ext uri="{BB962C8B-B14F-4D97-AF65-F5344CB8AC3E}">
        <p14:creationId xmlns:p14="http://schemas.microsoft.com/office/powerpoint/2010/main" val="31905296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2CEFD-8B47-83E2-117F-A73CCF6836A6}"/>
              </a:ext>
            </a:extLst>
          </p:cNvPr>
          <p:cNvSpPr>
            <a:spLocks noGrp="1"/>
          </p:cNvSpPr>
          <p:nvPr>
            <p:ph type="title"/>
          </p:nvPr>
        </p:nvSpPr>
        <p:spPr>
          <a:xfrm>
            <a:off x="457200" y="274638"/>
            <a:ext cx="8229600" cy="748944"/>
          </a:xfrm>
        </p:spPr>
        <p:txBody>
          <a:bodyPr>
            <a:normAutofit fontScale="90000"/>
          </a:bodyPr>
          <a:lstStyle/>
          <a:p>
            <a:pPr algn="l"/>
            <a:r>
              <a:rPr lang="en-US" b="1" dirty="0">
                <a:solidFill>
                  <a:srgbClr val="00B0F0"/>
                </a:solidFill>
              </a:rPr>
              <a:t>Finding information </a:t>
            </a:r>
          </a:p>
        </p:txBody>
      </p:sp>
      <p:pic>
        <p:nvPicPr>
          <p:cNvPr id="5" name="Content Placeholder 4">
            <a:extLst>
              <a:ext uri="{FF2B5EF4-FFF2-40B4-BE49-F238E27FC236}">
                <a16:creationId xmlns:a16="http://schemas.microsoft.com/office/drawing/2014/main" id="{BF42AEFC-6B55-CDF2-69DD-A076FF61F752}"/>
              </a:ext>
            </a:extLst>
          </p:cNvPr>
          <p:cNvPicPr>
            <a:picLocks noGrp="1" noChangeAspect="1"/>
          </p:cNvPicPr>
          <p:nvPr>
            <p:ph idx="1"/>
          </p:nvPr>
        </p:nvPicPr>
        <p:blipFill>
          <a:blip r:embed="rId2"/>
          <a:stretch>
            <a:fillRect/>
          </a:stretch>
        </p:blipFill>
        <p:spPr>
          <a:xfrm>
            <a:off x="4469258" y="917545"/>
            <a:ext cx="4650334" cy="5445080"/>
          </a:xfrm>
        </p:spPr>
      </p:pic>
      <p:sp>
        <p:nvSpPr>
          <p:cNvPr id="6" name="Arrow: Left 5">
            <a:extLst>
              <a:ext uri="{FF2B5EF4-FFF2-40B4-BE49-F238E27FC236}">
                <a16:creationId xmlns:a16="http://schemas.microsoft.com/office/drawing/2014/main" id="{C62E630F-D747-9D53-07EE-14826735E092}"/>
              </a:ext>
            </a:extLst>
          </p:cNvPr>
          <p:cNvSpPr/>
          <p:nvPr/>
        </p:nvSpPr>
        <p:spPr>
          <a:xfrm>
            <a:off x="7901251" y="3640085"/>
            <a:ext cx="978408" cy="484632"/>
          </a:xfrm>
          <a:prstGeom prst="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9DB204C-040A-D61A-CBB2-7510A5E75CE7}"/>
              </a:ext>
            </a:extLst>
          </p:cNvPr>
          <p:cNvSpPr txBox="1"/>
          <p:nvPr/>
        </p:nvSpPr>
        <p:spPr>
          <a:xfrm>
            <a:off x="457200" y="1133787"/>
            <a:ext cx="4012058" cy="7417415"/>
          </a:xfrm>
          <a:prstGeom prst="rect">
            <a:avLst/>
          </a:prstGeom>
          <a:noFill/>
        </p:spPr>
        <p:txBody>
          <a:bodyPr wrap="square" rtlCol="0">
            <a:spAutoFit/>
          </a:bodyPr>
          <a:lstStyle/>
          <a:p>
            <a:r>
              <a:rPr lang="en-US" sz="2000" dirty="0"/>
              <a:t>You can find Health and Safety guidance and information on the Burnaby School District Staff Portal.  </a:t>
            </a:r>
          </a:p>
          <a:p>
            <a:endParaRPr lang="en-US" sz="2000" dirty="0"/>
          </a:p>
          <a:p>
            <a:r>
              <a:rPr lang="en-US" sz="2000" u="sng" dirty="0"/>
              <a:t>Information Includes: </a:t>
            </a:r>
          </a:p>
          <a:p>
            <a:pPr marL="285750" indent="-285750">
              <a:buFont typeface="Arial" panose="020B0604020202020204" pitchFamily="34" charset="0"/>
              <a:buChar char="•"/>
            </a:pPr>
            <a:r>
              <a:rPr lang="en-US" dirty="0">
                <a:cs typeface="Calibri"/>
              </a:rPr>
              <a:t>Asbestos Inventories</a:t>
            </a:r>
          </a:p>
          <a:p>
            <a:pPr marL="285750" indent="-285750">
              <a:buFont typeface="Arial" panose="020B0604020202020204" pitchFamily="34" charset="0"/>
              <a:buChar char="•"/>
            </a:pPr>
            <a:r>
              <a:rPr lang="en-US" dirty="0">
                <a:cs typeface="Calibri"/>
              </a:rPr>
              <a:t>JOHSC Database for meeting minutes</a:t>
            </a:r>
          </a:p>
          <a:p>
            <a:pPr marL="285750" indent="-285750">
              <a:buFont typeface="Arial" panose="020B0604020202020204" pitchFamily="34" charset="0"/>
              <a:buChar char="•"/>
            </a:pPr>
            <a:r>
              <a:rPr lang="en-US" dirty="0">
                <a:cs typeface="Calibri"/>
              </a:rPr>
              <a:t>Health and Safety policies and procedures </a:t>
            </a:r>
          </a:p>
          <a:p>
            <a:pPr marL="285750" indent="-285750">
              <a:buFont typeface="Arial" panose="020B0604020202020204" pitchFamily="34" charset="0"/>
              <a:buChar char="•"/>
            </a:pPr>
            <a:r>
              <a:rPr lang="en-US" dirty="0">
                <a:cs typeface="Calibri"/>
              </a:rPr>
              <a:t>Emergency Response Guidance</a:t>
            </a:r>
          </a:p>
          <a:p>
            <a:pPr marL="285750" indent="-285750">
              <a:buFont typeface="Arial" panose="020B0604020202020204" pitchFamily="34" charset="0"/>
              <a:buChar char="•"/>
            </a:pPr>
            <a:r>
              <a:rPr lang="en-US" dirty="0">
                <a:cs typeface="Calibri"/>
              </a:rPr>
              <a:t>Drills and inspections</a:t>
            </a:r>
          </a:p>
          <a:p>
            <a:pPr marL="285750" indent="-285750">
              <a:buFont typeface="Arial" panose="020B0604020202020204" pitchFamily="34" charset="0"/>
              <a:buChar char="•"/>
            </a:pPr>
            <a:r>
              <a:rPr lang="en-US" dirty="0">
                <a:cs typeface="Calibri"/>
              </a:rPr>
              <a:t>Health and Safety forms such as:</a:t>
            </a:r>
          </a:p>
          <a:p>
            <a:pPr marL="742950" lvl="1" indent="-285750">
              <a:buFont typeface="Arial" panose="020B0604020202020204" pitchFamily="34" charset="0"/>
              <a:buChar char="•"/>
            </a:pPr>
            <a:r>
              <a:rPr lang="en-US" dirty="0">
                <a:cs typeface="Calibri"/>
              </a:rPr>
              <a:t>Reporting a hazard</a:t>
            </a:r>
          </a:p>
          <a:p>
            <a:pPr marL="742950" lvl="1" indent="-285750">
              <a:buFont typeface="Arial" panose="020B0604020202020204" pitchFamily="34" charset="0"/>
              <a:buChar char="•"/>
            </a:pPr>
            <a:r>
              <a:rPr lang="en-US" dirty="0">
                <a:cs typeface="Calibri"/>
              </a:rPr>
              <a:t>Refusal of unsafe work </a:t>
            </a:r>
          </a:p>
          <a:p>
            <a:pPr marL="742950" lvl="1" indent="-285750">
              <a:buFont typeface="Arial" panose="020B0604020202020204" pitchFamily="34" charset="0"/>
              <a:buChar char="•"/>
            </a:pPr>
            <a:r>
              <a:rPr lang="en-US" dirty="0">
                <a:cs typeface="Calibri"/>
              </a:rPr>
              <a:t>6A (worker report of injury or occupational disease to </a:t>
            </a:r>
            <a:r>
              <a:rPr lang="en-US" dirty="0" err="1">
                <a:cs typeface="Calibri"/>
              </a:rPr>
              <a:t>WorksafeBC</a:t>
            </a:r>
            <a:r>
              <a:rPr lang="en-US" dirty="0">
                <a:cs typeface="Calibri"/>
              </a:rPr>
              <a:t>)</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p:txBody>
      </p:sp>
    </p:spTree>
    <p:extLst>
      <p:ext uri="{BB962C8B-B14F-4D97-AF65-F5344CB8AC3E}">
        <p14:creationId xmlns:p14="http://schemas.microsoft.com/office/powerpoint/2010/main" val="2078939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4706F-B667-8E32-8138-912038F82939}"/>
              </a:ext>
            </a:extLst>
          </p:cNvPr>
          <p:cNvSpPr>
            <a:spLocks noGrp="1"/>
          </p:cNvSpPr>
          <p:nvPr>
            <p:ph type="title"/>
          </p:nvPr>
        </p:nvSpPr>
        <p:spPr>
          <a:xfrm>
            <a:off x="334370" y="498816"/>
            <a:ext cx="8352430" cy="600503"/>
          </a:xfrm>
        </p:spPr>
        <p:txBody>
          <a:bodyPr>
            <a:normAutofit fontScale="90000"/>
          </a:bodyPr>
          <a:lstStyle/>
          <a:p>
            <a:pPr algn="l"/>
            <a:br>
              <a:rPr lang="en-US" sz="4000" b="1" dirty="0">
                <a:solidFill>
                  <a:srgbClr val="2CAAE2"/>
                </a:solidFill>
              </a:rPr>
            </a:br>
            <a:r>
              <a:rPr lang="en-US" sz="3600" b="1" dirty="0">
                <a:solidFill>
                  <a:srgbClr val="2CAAE2"/>
                </a:solidFill>
              </a:rPr>
              <a:t>Burnaby Schools Safety Responsibilities</a:t>
            </a:r>
            <a:br>
              <a:rPr lang="en-US" dirty="0"/>
            </a:br>
            <a:endParaRPr lang="en-US" dirty="0"/>
          </a:p>
        </p:txBody>
      </p:sp>
      <p:graphicFrame>
        <p:nvGraphicFramePr>
          <p:cNvPr id="4" name="Content Placeholder 3">
            <a:extLst>
              <a:ext uri="{FF2B5EF4-FFF2-40B4-BE49-F238E27FC236}">
                <a16:creationId xmlns:a16="http://schemas.microsoft.com/office/drawing/2014/main" id="{06D93614-9707-1390-CD6A-850D240A1806}"/>
              </a:ext>
            </a:extLst>
          </p:cNvPr>
          <p:cNvGraphicFramePr>
            <a:graphicFrameLocks noGrp="1"/>
          </p:cNvGraphicFramePr>
          <p:nvPr>
            <p:ph idx="1"/>
            <p:extLst>
              <p:ext uri="{D42A27DB-BD31-4B8C-83A1-F6EECF244321}">
                <p14:modId xmlns:p14="http://schemas.microsoft.com/office/powerpoint/2010/main" val="43952006"/>
              </p:ext>
            </p:extLst>
          </p:nvPr>
        </p:nvGraphicFramePr>
        <p:xfrm>
          <a:off x="1269241" y="1221476"/>
          <a:ext cx="7240137" cy="4585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lowchart: Connector 2">
            <a:extLst>
              <a:ext uri="{FF2B5EF4-FFF2-40B4-BE49-F238E27FC236}">
                <a16:creationId xmlns:a16="http://schemas.microsoft.com/office/drawing/2014/main" id="{1ED97800-113F-5FED-43D4-DD7D3E38AE55}"/>
              </a:ext>
            </a:extLst>
          </p:cNvPr>
          <p:cNvSpPr/>
          <p:nvPr/>
        </p:nvSpPr>
        <p:spPr>
          <a:xfrm>
            <a:off x="3667875" y="2818263"/>
            <a:ext cx="1571946" cy="1392072"/>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t>Safe and </a:t>
            </a:r>
            <a:br>
              <a:rPr lang="en-US" sz="1600" b="1" dirty="0"/>
            </a:br>
            <a:r>
              <a:rPr lang="en-US" sz="1600" b="1" dirty="0"/>
              <a:t>Healthy Workplace</a:t>
            </a:r>
          </a:p>
        </p:txBody>
      </p:sp>
      <p:sp>
        <p:nvSpPr>
          <p:cNvPr id="9" name="TextBox 8">
            <a:extLst>
              <a:ext uri="{FF2B5EF4-FFF2-40B4-BE49-F238E27FC236}">
                <a16:creationId xmlns:a16="http://schemas.microsoft.com/office/drawing/2014/main" id="{74C56EE3-5127-09F6-DB70-CCC45CB55ED4}"/>
              </a:ext>
            </a:extLst>
          </p:cNvPr>
          <p:cNvSpPr txBox="1"/>
          <p:nvPr/>
        </p:nvSpPr>
        <p:spPr>
          <a:xfrm>
            <a:off x="334370" y="1543096"/>
            <a:ext cx="1446072" cy="4093428"/>
          </a:xfrm>
          <a:prstGeom prst="rect">
            <a:avLst/>
          </a:prstGeom>
          <a:noFill/>
        </p:spPr>
        <p:txBody>
          <a:bodyPr wrap="square" rtlCol="0">
            <a:spAutoFit/>
          </a:bodyPr>
          <a:lstStyle/>
          <a:p>
            <a:r>
              <a:rPr lang="en-US" sz="2000" dirty="0"/>
              <a:t>Each of the following people or authorities at Burnaby Schools have an important role in maintaining a safe and healthy workplace</a:t>
            </a:r>
          </a:p>
        </p:txBody>
      </p:sp>
      <p:sp>
        <p:nvSpPr>
          <p:cNvPr id="11" name="TextBox 10">
            <a:extLst>
              <a:ext uri="{FF2B5EF4-FFF2-40B4-BE49-F238E27FC236}">
                <a16:creationId xmlns:a16="http://schemas.microsoft.com/office/drawing/2014/main" id="{CAA1F5C2-B049-E60D-EA15-686781C6EEDA}"/>
              </a:ext>
            </a:extLst>
          </p:cNvPr>
          <p:cNvSpPr txBox="1"/>
          <p:nvPr/>
        </p:nvSpPr>
        <p:spPr>
          <a:xfrm>
            <a:off x="7001302" y="4558352"/>
            <a:ext cx="2040340" cy="1323439"/>
          </a:xfrm>
          <a:prstGeom prst="rect">
            <a:avLst/>
          </a:prstGeom>
          <a:noFill/>
        </p:spPr>
        <p:txBody>
          <a:bodyPr wrap="square" rtlCol="0">
            <a:spAutoFit/>
          </a:bodyPr>
          <a:lstStyle/>
          <a:p>
            <a:r>
              <a:rPr lang="en-US" sz="2000" dirty="0"/>
              <a:t>You are a fresh set of eyes and are invaluable at your worksite</a:t>
            </a:r>
          </a:p>
        </p:txBody>
      </p:sp>
      <p:pic>
        <p:nvPicPr>
          <p:cNvPr id="15" name="Picture 14">
            <a:extLst>
              <a:ext uri="{FF2B5EF4-FFF2-40B4-BE49-F238E27FC236}">
                <a16:creationId xmlns:a16="http://schemas.microsoft.com/office/drawing/2014/main" id="{DCA4166A-495B-44C5-46E2-C7AB84080D6F}"/>
              </a:ext>
            </a:extLst>
          </p:cNvPr>
          <p:cNvPicPr>
            <a:picLocks noChangeAspect="1"/>
          </p:cNvPicPr>
          <p:nvPr/>
        </p:nvPicPr>
        <p:blipFill>
          <a:blip r:embed="rId7"/>
          <a:stretch>
            <a:fillRect/>
          </a:stretch>
        </p:blipFill>
        <p:spPr>
          <a:xfrm>
            <a:off x="6639045" y="4196687"/>
            <a:ext cx="724513" cy="511365"/>
          </a:xfrm>
          <a:prstGeom prst="rect">
            <a:avLst/>
          </a:prstGeom>
        </p:spPr>
      </p:pic>
    </p:spTree>
    <p:extLst>
      <p:ext uri="{BB962C8B-B14F-4D97-AF65-F5344CB8AC3E}">
        <p14:creationId xmlns:p14="http://schemas.microsoft.com/office/powerpoint/2010/main" val="2198697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CE4A0-43F5-4C98-16C3-D654399C48C5}"/>
              </a:ext>
            </a:extLst>
          </p:cNvPr>
          <p:cNvSpPr>
            <a:spLocks noGrp="1"/>
          </p:cNvSpPr>
          <p:nvPr>
            <p:ph type="title"/>
          </p:nvPr>
        </p:nvSpPr>
        <p:spPr/>
        <p:txBody>
          <a:bodyPr/>
          <a:lstStyle/>
          <a:p>
            <a:pPr algn="l"/>
            <a:r>
              <a:rPr lang="en-US" b="1" dirty="0">
                <a:solidFill>
                  <a:srgbClr val="0099FF"/>
                </a:solidFill>
                <a:latin typeface="Century Gothic"/>
                <a:cs typeface="Calibri"/>
              </a:rPr>
              <a:t>Welcome!</a:t>
            </a:r>
            <a:endParaRPr lang="en-US" dirty="0">
              <a:solidFill>
                <a:srgbClr val="0099FF"/>
              </a:solidFill>
              <a:latin typeface="Century Gothic"/>
              <a:cs typeface="Calibri"/>
            </a:endParaRPr>
          </a:p>
        </p:txBody>
      </p:sp>
      <p:sp>
        <p:nvSpPr>
          <p:cNvPr id="3" name="Content Placeholder 2">
            <a:extLst>
              <a:ext uri="{FF2B5EF4-FFF2-40B4-BE49-F238E27FC236}">
                <a16:creationId xmlns:a16="http://schemas.microsoft.com/office/drawing/2014/main" id="{BD012344-6A0F-FB48-DCA9-B229B988A656}"/>
              </a:ext>
            </a:extLst>
          </p:cNvPr>
          <p:cNvSpPr>
            <a:spLocks noGrp="1"/>
          </p:cNvSpPr>
          <p:nvPr>
            <p:ph idx="1"/>
          </p:nvPr>
        </p:nvSpPr>
        <p:spPr/>
        <p:txBody>
          <a:bodyPr vert="horz" lIns="91440" tIns="45720" rIns="91440" bIns="45720" rtlCol="0" anchor="t">
            <a:normAutofit/>
          </a:bodyPr>
          <a:lstStyle/>
          <a:p>
            <a:pPr marL="0" indent="0">
              <a:buNone/>
            </a:pPr>
            <a:r>
              <a:rPr lang="en-US" dirty="0">
                <a:cs typeface="Calibri"/>
              </a:rPr>
              <a:t>              </a:t>
            </a:r>
          </a:p>
          <a:p>
            <a:pPr marL="0" indent="0">
              <a:buNone/>
            </a:pPr>
            <a:endParaRPr lang="en-US" sz="2000" dirty="0">
              <a:cs typeface="Calibri"/>
            </a:endParaRPr>
          </a:p>
          <a:p>
            <a:pPr marL="0" indent="0">
              <a:buNone/>
            </a:pPr>
            <a:endParaRPr lang="en-US" sz="2000" dirty="0">
              <a:cs typeface="Calibri"/>
            </a:endParaRPr>
          </a:p>
          <a:p>
            <a:pPr marL="0" indent="0">
              <a:buNone/>
            </a:pPr>
            <a:r>
              <a:rPr lang="en-US" sz="2000" dirty="0">
                <a:cs typeface="Calibri"/>
              </a:rPr>
              <a:t>								</a:t>
            </a:r>
            <a:r>
              <a:rPr lang="en-US" sz="2000" b="1" dirty="0">
                <a:cs typeface="Calibri"/>
              </a:rPr>
              <a:t>Remember: </a:t>
            </a:r>
          </a:p>
          <a:p>
            <a:pPr marL="0" indent="0">
              <a:buNone/>
            </a:pPr>
            <a:endParaRPr lang="en-US" sz="2000" dirty="0">
              <a:cs typeface="Calibri"/>
            </a:endParaRPr>
          </a:p>
          <a:p>
            <a:pPr marL="0" indent="0">
              <a:buNone/>
            </a:pPr>
            <a:endParaRPr lang="en-US" sz="2000" dirty="0">
              <a:cs typeface="Calibri"/>
            </a:endParaRPr>
          </a:p>
          <a:p>
            <a:pPr marL="0" indent="0">
              <a:buNone/>
            </a:pPr>
            <a:endParaRPr lang="en-US" sz="2000" dirty="0">
              <a:cs typeface="Calibri"/>
            </a:endParaRPr>
          </a:p>
          <a:p>
            <a:pPr marL="0" indent="0">
              <a:buNone/>
            </a:pPr>
            <a:r>
              <a:rPr lang="en-US" sz="2000" b="1" dirty="0">
                <a:cs typeface="Calibri"/>
              </a:rPr>
              <a:t>You are an important part of the </a:t>
            </a:r>
          </a:p>
          <a:p>
            <a:pPr marL="0" indent="0">
              <a:buNone/>
            </a:pPr>
            <a:r>
              <a:rPr lang="en-US" sz="2000" b="1" dirty="0">
                <a:cs typeface="Calibri"/>
              </a:rPr>
              <a:t>Burnaby School District Team: </a:t>
            </a:r>
          </a:p>
        </p:txBody>
      </p:sp>
      <p:pic>
        <p:nvPicPr>
          <p:cNvPr id="4" name="Picture 3" descr="Do You Have a Safety Program or a Safety Mindset?">
            <a:extLst>
              <a:ext uri="{FF2B5EF4-FFF2-40B4-BE49-F238E27FC236}">
                <a16:creationId xmlns:a16="http://schemas.microsoft.com/office/drawing/2014/main" id="{9E27C3FD-CF4F-118D-BDC9-FFAECFA2EBB1}"/>
              </a:ext>
            </a:extLst>
          </p:cNvPr>
          <p:cNvPicPr>
            <a:picLocks noChangeAspect="1"/>
          </p:cNvPicPr>
          <p:nvPr/>
        </p:nvPicPr>
        <p:blipFill>
          <a:blip r:embed="rId2"/>
          <a:stretch>
            <a:fillRect/>
          </a:stretch>
        </p:blipFill>
        <p:spPr>
          <a:xfrm>
            <a:off x="4253501" y="4366838"/>
            <a:ext cx="2743200" cy="1128631"/>
          </a:xfrm>
          <a:prstGeom prst="rect">
            <a:avLst/>
          </a:prstGeom>
        </p:spPr>
      </p:pic>
      <p:pic>
        <p:nvPicPr>
          <p:cNvPr id="6" name="Picture 5" descr="Safety First: team building exercise with health and safety messages">
            <a:extLst>
              <a:ext uri="{FF2B5EF4-FFF2-40B4-BE49-F238E27FC236}">
                <a16:creationId xmlns:a16="http://schemas.microsoft.com/office/drawing/2014/main" id="{A78BF16C-FC5B-FBD4-02F2-DD8B6E2EB239}"/>
              </a:ext>
            </a:extLst>
          </p:cNvPr>
          <p:cNvPicPr>
            <a:picLocks noChangeAspect="1"/>
          </p:cNvPicPr>
          <p:nvPr/>
        </p:nvPicPr>
        <p:blipFill>
          <a:blip r:embed="rId3"/>
          <a:stretch>
            <a:fillRect/>
          </a:stretch>
        </p:blipFill>
        <p:spPr>
          <a:xfrm>
            <a:off x="5414481" y="2381690"/>
            <a:ext cx="2743200" cy="1354455"/>
          </a:xfrm>
          <a:prstGeom prst="rect">
            <a:avLst/>
          </a:prstGeom>
        </p:spPr>
      </p:pic>
      <p:pic>
        <p:nvPicPr>
          <p:cNvPr id="7" name="Picture 6" descr="New Team Member at Epica Health &amp; Safety - Epica Health, Safety &amp; Wellbeing">
            <a:extLst>
              <a:ext uri="{FF2B5EF4-FFF2-40B4-BE49-F238E27FC236}">
                <a16:creationId xmlns:a16="http://schemas.microsoft.com/office/drawing/2014/main" id="{2B5638A3-581A-1E6C-7EA9-65B0415E745F}"/>
              </a:ext>
            </a:extLst>
          </p:cNvPr>
          <p:cNvPicPr>
            <a:picLocks noChangeAspect="1"/>
          </p:cNvPicPr>
          <p:nvPr/>
        </p:nvPicPr>
        <p:blipFill>
          <a:blip r:embed="rId4"/>
          <a:stretch>
            <a:fillRect/>
          </a:stretch>
        </p:blipFill>
        <p:spPr>
          <a:xfrm>
            <a:off x="585627" y="1616146"/>
            <a:ext cx="2743199" cy="1531088"/>
          </a:xfrm>
          <a:prstGeom prst="rect">
            <a:avLst/>
          </a:prstGeom>
        </p:spPr>
      </p:pic>
    </p:spTree>
    <p:extLst>
      <p:ext uri="{BB962C8B-B14F-4D97-AF65-F5344CB8AC3E}">
        <p14:creationId xmlns:p14="http://schemas.microsoft.com/office/powerpoint/2010/main" val="2577962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F8AFB-2A3A-0FC5-0E06-EFE03DE3A2B0}"/>
              </a:ext>
            </a:extLst>
          </p:cNvPr>
          <p:cNvSpPr>
            <a:spLocks noGrp="1"/>
          </p:cNvSpPr>
          <p:nvPr>
            <p:ph type="title"/>
          </p:nvPr>
        </p:nvSpPr>
        <p:spPr>
          <a:xfrm>
            <a:off x="457200" y="274638"/>
            <a:ext cx="8229600" cy="1143000"/>
          </a:xfrm>
        </p:spPr>
        <p:txBody>
          <a:bodyPr anchor="ctr">
            <a:normAutofit/>
          </a:bodyPr>
          <a:lstStyle/>
          <a:p>
            <a:pPr algn="l"/>
            <a:r>
              <a:rPr lang="en-US" sz="3200" b="1" dirty="0">
                <a:solidFill>
                  <a:srgbClr val="2CAAE2"/>
                </a:solidFill>
                <a:latin typeface="Century Gothic"/>
              </a:rPr>
              <a:t>Employer Responsibilities</a:t>
            </a:r>
            <a:r>
              <a:rPr lang="en-US" sz="3200" b="1" dirty="0">
                <a:solidFill>
                  <a:srgbClr val="2CAAE2"/>
                </a:solidFill>
              </a:rPr>
              <a:t> </a:t>
            </a:r>
          </a:p>
        </p:txBody>
      </p:sp>
      <p:sp>
        <p:nvSpPr>
          <p:cNvPr id="3" name="Content Placeholder 2">
            <a:extLst>
              <a:ext uri="{FF2B5EF4-FFF2-40B4-BE49-F238E27FC236}">
                <a16:creationId xmlns:a16="http://schemas.microsoft.com/office/drawing/2014/main" id="{03C90A7D-A569-A38E-E910-05ED03668910}"/>
              </a:ext>
            </a:extLst>
          </p:cNvPr>
          <p:cNvSpPr>
            <a:spLocks noGrp="1"/>
          </p:cNvSpPr>
          <p:nvPr>
            <p:ph sz="half" idx="1"/>
          </p:nvPr>
        </p:nvSpPr>
        <p:spPr>
          <a:xfrm>
            <a:off x="457200" y="1140431"/>
            <a:ext cx="4536040" cy="5317767"/>
          </a:xfrm>
        </p:spPr>
        <p:txBody>
          <a:bodyPr>
            <a:normAutofit lnSpcReduction="10000"/>
          </a:bodyPr>
          <a:lstStyle/>
          <a:p>
            <a:pPr marL="0" indent="0">
              <a:lnSpc>
                <a:spcPct val="90000"/>
              </a:lnSpc>
              <a:buNone/>
            </a:pPr>
            <a:endParaRPr lang="en-US" sz="1600" b="1" dirty="0"/>
          </a:p>
          <a:p>
            <a:pPr>
              <a:lnSpc>
                <a:spcPct val="90000"/>
              </a:lnSpc>
              <a:buFont typeface="Wingdings" panose="05000000000000000000" pitchFamily="2" charset="2"/>
              <a:buChar char="ü"/>
            </a:pPr>
            <a:r>
              <a:rPr lang="en-US" sz="2000" dirty="0"/>
              <a:t>Provide a safe, healthy and secure work environment</a:t>
            </a:r>
          </a:p>
          <a:p>
            <a:pPr>
              <a:lnSpc>
                <a:spcPct val="90000"/>
              </a:lnSpc>
              <a:buFont typeface="Wingdings" panose="05000000000000000000" pitchFamily="2" charset="2"/>
              <a:buChar char="ü"/>
            </a:pPr>
            <a:r>
              <a:rPr lang="en-US" sz="2000" dirty="0"/>
              <a:t>Where required, have First Aid Attendants  </a:t>
            </a:r>
          </a:p>
          <a:p>
            <a:pPr>
              <a:lnSpc>
                <a:spcPct val="90000"/>
              </a:lnSpc>
              <a:buFont typeface="Wingdings" panose="05000000000000000000" pitchFamily="2" charset="2"/>
              <a:buChar char="ü"/>
            </a:pPr>
            <a:r>
              <a:rPr lang="en-US" sz="2000" dirty="0"/>
              <a:t>Ensure compliance with WorkSafe BC Occupational Health and Safety Regulations</a:t>
            </a:r>
          </a:p>
          <a:p>
            <a:pPr>
              <a:lnSpc>
                <a:spcPct val="90000"/>
              </a:lnSpc>
              <a:buFont typeface="Wingdings" panose="05000000000000000000" pitchFamily="2" charset="2"/>
              <a:buChar char="ü"/>
            </a:pPr>
            <a:r>
              <a:rPr lang="en-US" sz="2000" dirty="0"/>
              <a:t>Ensure employees are made aware of health and safety hazards </a:t>
            </a:r>
          </a:p>
          <a:p>
            <a:pPr>
              <a:lnSpc>
                <a:spcPct val="90000"/>
              </a:lnSpc>
              <a:buFont typeface="Wingdings" panose="05000000000000000000" pitchFamily="2" charset="2"/>
              <a:buChar char="ü"/>
            </a:pPr>
            <a:r>
              <a:rPr lang="en-US" sz="2000" dirty="0"/>
              <a:t>Provide applicable information and training </a:t>
            </a:r>
          </a:p>
          <a:p>
            <a:pPr>
              <a:lnSpc>
                <a:spcPct val="90000"/>
              </a:lnSpc>
              <a:buFont typeface="Wingdings" panose="05000000000000000000" pitchFamily="2" charset="2"/>
              <a:buChar char="ü"/>
            </a:pPr>
            <a:r>
              <a:rPr lang="en-US" sz="2000" dirty="0"/>
              <a:t>Correct and report unsafe practice</a:t>
            </a:r>
          </a:p>
          <a:p>
            <a:pPr>
              <a:lnSpc>
                <a:spcPct val="90000"/>
              </a:lnSpc>
              <a:buFont typeface="Wingdings" panose="05000000000000000000" pitchFamily="2" charset="2"/>
              <a:buChar char="ü"/>
            </a:pPr>
            <a:r>
              <a:rPr lang="en-US" sz="2000" dirty="0"/>
              <a:t>Work with the Joint Occupational Health and Safety Committees (JOHSC) and District Occupational Health and Safety Committees (DOHS) to address health &amp; safety matters</a:t>
            </a:r>
          </a:p>
          <a:p>
            <a:pPr>
              <a:lnSpc>
                <a:spcPct val="90000"/>
              </a:lnSpc>
            </a:pPr>
            <a:endParaRPr lang="en-US" sz="1200" dirty="0"/>
          </a:p>
          <a:p>
            <a:pPr>
              <a:lnSpc>
                <a:spcPct val="90000"/>
              </a:lnSpc>
            </a:pPr>
            <a:endParaRPr lang="en-US" sz="1100" dirty="0"/>
          </a:p>
        </p:txBody>
      </p:sp>
      <p:pic>
        <p:nvPicPr>
          <p:cNvPr id="5" name="Picture 4">
            <a:extLst>
              <a:ext uri="{FF2B5EF4-FFF2-40B4-BE49-F238E27FC236}">
                <a16:creationId xmlns:a16="http://schemas.microsoft.com/office/drawing/2014/main" id="{7E358A74-A260-7102-0D47-81BD892CDEBF}"/>
              </a:ext>
            </a:extLst>
          </p:cNvPr>
          <p:cNvPicPr>
            <a:picLocks noChangeAspect="1"/>
          </p:cNvPicPr>
          <p:nvPr/>
        </p:nvPicPr>
        <p:blipFill>
          <a:blip r:embed="rId2"/>
          <a:stretch>
            <a:fillRect/>
          </a:stretch>
        </p:blipFill>
        <p:spPr>
          <a:xfrm>
            <a:off x="6449401" y="5260607"/>
            <a:ext cx="1932599" cy="554784"/>
          </a:xfrm>
          <a:prstGeom prst="rect">
            <a:avLst/>
          </a:prstGeom>
        </p:spPr>
      </p:pic>
      <p:pic>
        <p:nvPicPr>
          <p:cNvPr id="6" name="Picture 5">
            <a:extLst>
              <a:ext uri="{FF2B5EF4-FFF2-40B4-BE49-F238E27FC236}">
                <a16:creationId xmlns:a16="http://schemas.microsoft.com/office/drawing/2014/main" id="{AAA49A92-C9B3-BDAE-242E-E93C084534AC}"/>
              </a:ext>
            </a:extLst>
          </p:cNvPr>
          <p:cNvPicPr>
            <a:picLocks noChangeAspect="1"/>
          </p:cNvPicPr>
          <p:nvPr/>
        </p:nvPicPr>
        <p:blipFill>
          <a:blip r:embed="rId3"/>
          <a:stretch>
            <a:fillRect/>
          </a:stretch>
        </p:blipFill>
        <p:spPr>
          <a:xfrm>
            <a:off x="5186261" y="2644022"/>
            <a:ext cx="3846909" cy="2310584"/>
          </a:xfrm>
          <a:prstGeom prst="rect">
            <a:avLst/>
          </a:prstGeom>
        </p:spPr>
      </p:pic>
    </p:spTree>
    <p:extLst>
      <p:ext uri="{BB962C8B-B14F-4D97-AF65-F5344CB8AC3E}">
        <p14:creationId xmlns:p14="http://schemas.microsoft.com/office/powerpoint/2010/main" val="2602986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F8AFB-2A3A-0FC5-0E06-EFE03DE3A2B0}"/>
              </a:ext>
            </a:extLst>
          </p:cNvPr>
          <p:cNvSpPr>
            <a:spLocks noGrp="1"/>
          </p:cNvSpPr>
          <p:nvPr>
            <p:ph type="title"/>
          </p:nvPr>
        </p:nvSpPr>
        <p:spPr>
          <a:xfrm>
            <a:off x="457200" y="274638"/>
            <a:ext cx="8229600" cy="1143000"/>
          </a:xfrm>
        </p:spPr>
        <p:txBody>
          <a:bodyPr anchor="ctr">
            <a:normAutofit/>
          </a:bodyPr>
          <a:lstStyle/>
          <a:p>
            <a:pPr algn="l"/>
            <a:r>
              <a:rPr lang="en-US" sz="3200" b="1" dirty="0">
                <a:solidFill>
                  <a:srgbClr val="2CAAE2"/>
                </a:solidFill>
                <a:latin typeface="Century Gothic"/>
              </a:rPr>
              <a:t>Employee Responsibilities</a:t>
            </a:r>
            <a:endParaRPr lang="en-US" sz="3200" b="1" dirty="0">
              <a:solidFill>
                <a:srgbClr val="2CAAE2"/>
              </a:solidFill>
            </a:endParaRPr>
          </a:p>
        </p:txBody>
      </p:sp>
      <p:sp>
        <p:nvSpPr>
          <p:cNvPr id="3" name="Content Placeholder 2">
            <a:extLst>
              <a:ext uri="{FF2B5EF4-FFF2-40B4-BE49-F238E27FC236}">
                <a16:creationId xmlns:a16="http://schemas.microsoft.com/office/drawing/2014/main" id="{03C90A7D-A569-A38E-E910-05ED03668910}"/>
              </a:ext>
            </a:extLst>
          </p:cNvPr>
          <p:cNvSpPr>
            <a:spLocks noGrp="1"/>
          </p:cNvSpPr>
          <p:nvPr>
            <p:ph sz="half" idx="1"/>
          </p:nvPr>
        </p:nvSpPr>
        <p:spPr>
          <a:xfrm>
            <a:off x="457200" y="1600200"/>
            <a:ext cx="4038600" cy="4525963"/>
          </a:xfrm>
        </p:spPr>
        <p:txBody>
          <a:bodyPr>
            <a:normAutofit/>
          </a:bodyPr>
          <a:lstStyle/>
          <a:p>
            <a:pPr marL="0" indent="0">
              <a:lnSpc>
                <a:spcPct val="90000"/>
              </a:lnSpc>
              <a:buNone/>
            </a:pPr>
            <a:endParaRPr lang="en-US" sz="1200" b="1" dirty="0"/>
          </a:p>
          <a:p>
            <a:pPr>
              <a:lnSpc>
                <a:spcPct val="90000"/>
              </a:lnSpc>
              <a:buFont typeface="Wingdings" panose="05000000000000000000" pitchFamily="2" charset="2"/>
              <a:buChar char="ü"/>
            </a:pPr>
            <a:r>
              <a:rPr lang="en-US" sz="2000" dirty="0"/>
              <a:t>Refuse and report work that is unsafe</a:t>
            </a:r>
          </a:p>
          <a:p>
            <a:pPr>
              <a:lnSpc>
                <a:spcPct val="90000"/>
              </a:lnSpc>
              <a:buFont typeface="Wingdings" panose="05000000000000000000" pitchFamily="2" charset="2"/>
              <a:buChar char="ü"/>
            </a:pPr>
            <a:r>
              <a:rPr lang="en-US" sz="2000" dirty="0"/>
              <a:t>Be prepared to work in a safe manner at all times</a:t>
            </a:r>
          </a:p>
          <a:p>
            <a:pPr>
              <a:lnSpc>
                <a:spcPct val="90000"/>
              </a:lnSpc>
              <a:buFont typeface="Wingdings" panose="05000000000000000000" pitchFamily="2" charset="2"/>
              <a:buChar char="ü"/>
            </a:pPr>
            <a:r>
              <a:rPr lang="en-US" sz="2000" dirty="0"/>
              <a:t>Follow safety measures and wear appropriate protective equipment when required</a:t>
            </a:r>
          </a:p>
          <a:p>
            <a:pPr>
              <a:lnSpc>
                <a:spcPct val="90000"/>
              </a:lnSpc>
            </a:pPr>
            <a:endParaRPr lang="en-US" sz="1100" dirty="0"/>
          </a:p>
        </p:txBody>
      </p:sp>
      <p:pic>
        <p:nvPicPr>
          <p:cNvPr id="5" name="Picture 4">
            <a:extLst>
              <a:ext uri="{FF2B5EF4-FFF2-40B4-BE49-F238E27FC236}">
                <a16:creationId xmlns:a16="http://schemas.microsoft.com/office/drawing/2014/main" id="{7E358A74-A260-7102-0D47-81BD892CDEBF}"/>
              </a:ext>
            </a:extLst>
          </p:cNvPr>
          <p:cNvPicPr>
            <a:picLocks noChangeAspect="1"/>
          </p:cNvPicPr>
          <p:nvPr/>
        </p:nvPicPr>
        <p:blipFill>
          <a:blip r:embed="rId2"/>
          <a:stretch>
            <a:fillRect/>
          </a:stretch>
        </p:blipFill>
        <p:spPr>
          <a:xfrm>
            <a:off x="6449401" y="5260607"/>
            <a:ext cx="1932599" cy="554784"/>
          </a:xfrm>
          <a:prstGeom prst="rect">
            <a:avLst/>
          </a:prstGeom>
        </p:spPr>
      </p:pic>
      <p:pic>
        <p:nvPicPr>
          <p:cNvPr id="9" name="Picture 8">
            <a:extLst>
              <a:ext uri="{FF2B5EF4-FFF2-40B4-BE49-F238E27FC236}">
                <a16:creationId xmlns:a16="http://schemas.microsoft.com/office/drawing/2014/main" id="{F54DF421-D01D-B1AD-A66D-852FCCE2A5F8}"/>
              </a:ext>
            </a:extLst>
          </p:cNvPr>
          <p:cNvPicPr>
            <a:picLocks noChangeAspect="1"/>
          </p:cNvPicPr>
          <p:nvPr/>
        </p:nvPicPr>
        <p:blipFill>
          <a:blip r:embed="rId3"/>
          <a:stretch>
            <a:fillRect/>
          </a:stretch>
        </p:blipFill>
        <p:spPr>
          <a:xfrm>
            <a:off x="4970980" y="2315816"/>
            <a:ext cx="3411020" cy="2046612"/>
          </a:xfrm>
          <a:prstGeom prst="rect">
            <a:avLst/>
          </a:prstGeom>
        </p:spPr>
      </p:pic>
    </p:spTree>
    <p:extLst>
      <p:ext uri="{BB962C8B-B14F-4D97-AF65-F5344CB8AC3E}">
        <p14:creationId xmlns:p14="http://schemas.microsoft.com/office/powerpoint/2010/main" val="829322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EA950-41FA-E296-C64A-5A46E6A665C7}"/>
              </a:ext>
            </a:extLst>
          </p:cNvPr>
          <p:cNvSpPr>
            <a:spLocks noGrp="1"/>
          </p:cNvSpPr>
          <p:nvPr>
            <p:ph type="title"/>
          </p:nvPr>
        </p:nvSpPr>
        <p:spPr>
          <a:xfrm>
            <a:off x="457200" y="274638"/>
            <a:ext cx="8229600" cy="1143000"/>
          </a:xfrm>
        </p:spPr>
        <p:txBody>
          <a:bodyPr anchor="ctr">
            <a:normAutofit/>
          </a:bodyPr>
          <a:lstStyle/>
          <a:p>
            <a:pPr algn="l">
              <a:lnSpc>
                <a:spcPct val="90000"/>
              </a:lnSpc>
            </a:pPr>
            <a:r>
              <a:rPr lang="en-US" sz="3200" b="1" dirty="0">
                <a:solidFill>
                  <a:srgbClr val="2CAAE2"/>
                </a:solidFill>
                <a:latin typeface="Century Gothic"/>
              </a:rPr>
              <a:t>Employee Rights</a:t>
            </a:r>
          </a:p>
        </p:txBody>
      </p:sp>
      <p:sp>
        <p:nvSpPr>
          <p:cNvPr id="3" name="Content Placeholder 2">
            <a:extLst>
              <a:ext uri="{FF2B5EF4-FFF2-40B4-BE49-F238E27FC236}">
                <a16:creationId xmlns:a16="http://schemas.microsoft.com/office/drawing/2014/main" id="{5751F310-C441-4343-D364-F6F98087B25F}"/>
              </a:ext>
            </a:extLst>
          </p:cNvPr>
          <p:cNvSpPr>
            <a:spLocks noGrp="1"/>
          </p:cNvSpPr>
          <p:nvPr>
            <p:ph sz="half" idx="1"/>
          </p:nvPr>
        </p:nvSpPr>
        <p:spPr>
          <a:xfrm>
            <a:off x="457199" y="1371600"/>
            <a:ext cx="5347699" cy="4983162"/>
          </a:xfrm>
        </p:spPr>
        <p:txBody>
          <a:bodyPr>
            <a:normAutofit lnSpcReduction="10000"/>
          </a:bodyPr>
          <a:lstStyle/>
          <a:p>
            <a:pPr marL="0" indent="0">
              <a:lnSpc>
                <a:spcPct val="90000"/>
              </a:lnSpc>
              <a:buNone/>
            </a:pPr>
            <a:r>
              <a:rPr lang="en-US" sz="2200" dirty="0"/>
              <a:t>All employees in B.C. have</a:t>
            </a:r>
            <a:r>
              <a:rPr lang="en-US" sz="2200" dirty="0">
                <a:solidFill>
                  <a:srgbClr val="0070C0"/>
                </a:solidFill>
              </a:rPr>
              <a:t> FOUR </a:t>
            </a:r>
            <a:r>
              <a:rPr lang="en-US" sz="2200" dirty="0"/>
              <a:t>basic rights: </a:t>
            </a:r>
          </a:p>
          <a:p>
            <a:pPr>
              <a:lnSpc>
                <a:spcPct val="90000"/>
              </a:lnSpc>
            </a:pPr>
            <a:endParaRPr lang="en-US" sz="2000" dirty="0"/>
          </a:p>
          <a:p>
            <a:pPr marL="0" indent="0">
              <a:lnSpc>
                <a:spcPct val="90000"/>
              </a:lnSpc>
              <a:buNone/>
            </a:pPr>
            <a:r>
              <a:rPr lang="en-US" sz="2000" b="1" dirty="0"/>
              <a:t>1. The right to participate</a:t>
            </a:r>
          </a:p>
          <a:p>
            <a:pPr>
              <a:lnSpc>
                <a:spcPct val="90000"/>
              </a:lnSpc>
              <a:buFont typeface="Wingdings" panose="05000000000000000000" pitchFamily="2" charset="2"/>
              <a:buChar char="ü"/>
            </a:pPr>
            <a:r>
              <a:rPr lang="en-US" sz="2000" dirty="0"/>
              <a:t>Occupational Health and Safety Committees</a:t>
            </a:r>
          </a:p>
          <a:p>
            <a:pPr marL="0" indent="0">
              <a:lnSpc>
                <a:spcPct val="90000"/>
              </a:lnSpc>
              <a:buNone/>
            </a:pPr>
            <a:endParaRPr lang="en-US" sz="2000" dirty="0"/>
          </a:p>
          <a:p>
            <a:pPr marL="0" indent="0">
              <a:lnSpc>
                <a:spcPct val="90000"/>
              </a:lnSpc>
              <a:buNone/>
            </a:pPr>
            <a:r>
              <a:rPr lang="en-US" sz="2000" b="1" dirty="0"/>
              <a:t>2. The right to know about: </a:t>
            </a:r>
          </a:p>
          <a:p>
            <a:pPr>
              <a:lnSpc>
                <a:spcPct val="90000"/>
              </a:lnSpc>
              <a:buFont typeface="Wingdings" panose="05000000000000000000" pitchFamily="2" charset="2"/>
              <a:buChar char="ü"/>
            </a:pPr>
            <a:r>
              <a:rPr lang="en-US" sz="2000" dirty="0"/>
              <a:t>Reporting injury or incidents</a:t>
            </a:r>
          </a:p>
          <a:p>
            <a:pPr>
              <a:lnSpc>
                <a:spcPct val="90000"/>
              </a:lnSpc>
              <a:buFont typeface="Wingdings" panose="05000000000000000000" pitchFamily="2" charset="2"/>
              <a:buChar char="ü"/>
            </a:pPr>
            <a:r>
              <a:rPr lang="en-US" sz="2000" dirty="0"/>
              <a:t>Hazards in the workplace</a:t>
            </a:r>
          </a:p>
          <a:p>
            <a:pPr marL="0" indent="0">
              <a:lnSpc>
                <a:spcPct val="90000"/>
              </a:lnSpc>
              <a:buNone/>
            </a:pPr>
            <a:endParaRPr lang="en-US" sz="2000" dirty="0"/>
          </a:p>
          <a:p>
            <a:pPr marL="0" indent="0">
              <a:lnSpc>
                <a:spcPct val="90000"/>
              </a:lnSpc>
              <a:buNone/>
            </a:pPr>
            <a:r>
              <a:rPr lang="en-US" sz="2000" b="1" dirty="0"/>
              <a:t>3. The right to refuse unsafe work</a:t>
            </a:r>
          </a:p>
          <a:p>
            <a:pPr>
              <a:lnSpc>
                <a:spcPct val="90000"/>
              </a:lnSpc>
              <a:buFont typeface="Wingdings" panose="05000000000000000000" pitchFamily="2" charset="2"/>
              <a:buChar char="ü"/>
            </a:pPr>
            <a:r>
              <a:rPr lang="en-US" sz="2000" dirty="0"/>
              <a:t>Refusal of work that is hazardous</a:t>
            </a:r>
          </a:p>
          <a:p>
            <a:pPr marL="0" indent="0">
              <a:lnSpc>
                <a:spcPct val="90000"/>
              </a:lnSpc>
              <a:buNone/>
            </a:pPr>
            <a:endParaRPr lang="en-US" sz="2000" dirty="0"/>
          </a:p>
          <a:p>
            <a:pPr marL="0" indent="0">
              <a:lnSpc>
                <a:spcPct val="90000"/>
              </a:lnSpc>
              <a:buNone/>
            </a:pPr>
            <a:r>
              <a:rPr lang="en-US" sz="2000" b="1" dirty="0"/>
              <a:t>4. The right to no discrimination</a:t>
            </a:r>
          </a:p>
          <a:p>
            <a:pPr>
              <a:lnSpc>
                <a:spcPct val="90000"/>
              </a:lnSpc>
              <a:buFont typeface="Wingdings" panose="05000000000000000000" pitchFamily="2" charset="2"/>
              <a:buChar char="ü"/>
            </a:pPr>
            <a:r>
              <a:rPr lang="en-US" sz="2000" dirty="0"/>
              <a:t>Freedom from retribution for refusing unsafe work or asking for help </a:t>
            </a:r>
          </a:p>
          <a:p>
            <a:pPr>
              <a:lnSpc>
                <a:spcPct val="90000"/>
              </a:lnSpc>
            </a:pPr>
            <a:endParaRPr lang="en-US" sz="1500" dirty="0"/>
          </a:p>
        </p:txBody>
      </p:sp>
      <p:pic>
        <p:nvPicPr>
          <p:cNvPr id="1026" name="Picture 2" descr="Know Your Rights Text written on notebook page, red pencil on the right Stock Photo - 39823317">
            <a:extLst>
              <a:ext uri="{FF2B5EF4-FFF2-40B4-BE49-F238E27FC236}">
                <a16:creationId xmlns:a16="http://schemas.microsoft.com/office/drawing/2014/main" id="{33981036-2948-79AC-129E-FD28E2C4D9E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22861" y="3204591"/>
            <a:ext cx="4038600" cy="2281809"/>
          </a:xfrm>
          <a:prstGeom prst="rect">
            <a:avLst/>
          </a:prstGeom>
          <a:solidFill>
            <a:srgbClr val="FFFFFF"/>
          </a:solidFill>
        </p:spPr>
      </p:pic>
    </p:spTree>
    <p:extLst>
      <p:ext uri="{BB962C8B-B14F-4D97-AF65-F5344CB8AC3E}">
        <p14:creationId xmlns:p14="http://schemas.microsoft.com/office/powerpoint/2010/main" val="720106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27988-DCA7-B27B-C2EE-11123325F2EF}"/>
              </a:ext>
            </a:extLst>
          </p:cNvPr>
          <p:cNvSpPr>
            <a:spLocks noGrp="1"/>
          </p:cNvSpPr>
          <p:nvPr>
            <p:ph type="title"/>
          </p:nvPr>
        </p:nvSpPr>
        <p:spPr>
          <a:xfrm>
            <a:off x="457200" y="274638"/>
            <a:ext cx="8229600" cy="1143000"/>
          </a:xfrm>
        </p:spPr>
        <p:txBody>
          <a:bodyPr anchor="ctr">
            <a:normAutofit/>
          </a:bodyPr>
          <a:lstStyle/>
          <a:p>
            <a:pPr algn="l">
              <a:lnSpc>
                <a:spcPct val="90000"/>
              </a:lnSpc>
            </a:pPr>
            <a:r>
              <a:rPr lang="en-US" sz="3200" b="1" dirty="0">
                <a:solidFill>
                  <a:srgbClr val="2CAAE2"/>
                </a:solidFill>
                <a:latin typeface="Century Gothic"/>
              </a:rPr>
              <a:t>Joint Occupational Health and Safety Committees</a:t>
            </a:r>
          </a:p>
        </p:txBody>
      </p:sp>
      <p:pic>
        <p:nvPicPr>
          <p:cNvPr id="2050" name="Picture 2">
            <a:extLst>
              <a:ext uri="{FF2B5EF4-FFF2-40B4-BE49-F238E27FC236}">
                <a16:creationId xmlns:a16="http://schemas.microsoft.com/office/drawing/2014/main" id="{3217F7D4-D7A3-129C-9A97-B93137380B2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7200" y="2578813"/>
            <a:ext cx="3665926" cy="2859422"/>
          </a:xfrm>
          <a:prstGeom prst="rect">
            <a:avLst/>
          </a:prstGeom>
          <a:solidFill>
            <a:srgbClr val="FFFFFF"/>
          </a:solidFill>
        </p:spPr>
      </p:pic>
      <p:sp>
        <p:nvSpPr>
          <p:cNvPr id="3" name="Content Placeholder 2">
            <a:extLst>
              <a:ext uri="{FF2B5EF4-FFF2-40B4-BE49-F238E27FC236}">
                <a16:creationId xmlns:a16="http://schemas.microsoft.com/office/drawing/2014/main" id="{C12FC593-0BB1-A992-98D7-3488A022B952}"/>
              </a:ext>
            </a:extLst>
          </p:cNvPr>
          <p:cNvSpPr>
            <a:spLocks noGrp="1"/>
          </p:cNvSpPr>
          <p:nvPr>
            <p:ph sz="half" idx="2"/>
          </p:nvPr>
        </p:nvSpPr>
        <p:spPr>
          <a:xfrm>
            <a:off x="4648200" y="1304818"/>
            <a:ext cx="4393058" cy="4821345"/>
          </a:xfrm>
        </p:spPr>
        <p:txBody>
          <a:bodyPr>
            <a:normAutofit/>
          </a:bodyPr>
          <a:lstStyle/>
          <a:p>
            <a:pPr marL="0" indent="0">
              <a:lnSpc>
                <a:spcPct val="90000"/>
              </a:lnSpc>
              <a:buNone/>
            </a:pPr>
            <a:r>
              <a:rPr lang="en-US" sz="2000" dirty="0"/>
              <a:t>If a workplace has more than 20 employees, a safety committee is required </a:t>
            </a:r>
          </a:p>
          <a:p>
            <a:pPr marL="0" indent="0">
              <a:lnSpc>
                <a:spcPct val="90000"/>
              </a:lnSpc>
              <a:buNone/>
            </a:pPr>
            <a:r>
              <a:rPr lang="en-US" sz="2000" dirty="0"/>
              <a:t>The committee must be comprised of a minimum of 4 members (</a:t>
            </a:r>
            <a:r>
              <a:rPr lang="en-US" sz="2000" dirty="0" err="1"/>
              <a:t>i.e</a:t>
            </a:r>
            <a:r>
              <a:rPr lang="en-US" sz="2000" dirty="0"/>
              <a:t> Managers, Administrators, BTA, CUPE 379)</a:t>
            </a:r>
          </a:p>
          <a:p>
            <a:pPr>
              <a:lnSpc>
                <a:spcPct val="90000"/>
              </a:lnSpc>
            </a:pPr>
            <a:endParaRPr lang="en-US" sz="2000" dirty="0"/>
          </a:p>
          <a:p>
            <a:pPr marL="0" indent="0">
              <a:lnSpc>
                <a:spcPct val="90000"/>
              </a:lnSpc>
              <a:buNone/>
            </a:pPr>
            <a:r>
              <a:rPr lang="en-US" sz="2000" dirty="0"/>
              <a:t>The Committee: </a:t>
            </a:r>
          </a:p>
          <a:p>
            <a:pPr>
              <a:lnSpc>
                <a:spcPct val="90000"/>
              </a:lnSpc>
              <a:buFont typeface="Wingdings" panose="05000000000000000000" pitchFamily="2" charset="2"/>
              <a:buChar char="ü"/>
            </a:pPr>
            <a:r>
              <a:rPr lang="en-US" sz="2000" dirty="0"/>
              <a:t>Conducts site inspections</a:t>
            </a:r>
          </a:p>
          <a:p>
            <a:pPr>
              <a:lnSpc>
                <a:spcPct val="90000"/>
              </a:lnSpc>
              <a:buFont typeface="Wingdings" panose="05000000000000000000" pitchFamily="2" charset="2"/>
              <a:buChar char="ü"/>
            </a:pPr>
            <a:r>
              <a:rPr lang="en-US" sz="2000" dirty="0"/>
              <a:t>Identifies hazards</a:t>
            </a:r>
          </a:p>
          <a:p>
            <a:pPr>
              <a:lnSpc>
                <a:spcPct val="90000"/>
              </a:lnSpc>
              <a:buFont typeface="Wingdings" panose="05000000000000000000" pitchFamily="2" charset="2"/>
              <a:buChar char="ü"/>
            </a:pPr>
            <a:r>
              <a:rPr lang="en-US" sz="2000" dirty="0"/>
              <a:t>Investigates accidents or incidents</a:t>
            </a:r>
          </a:p>
          <a:p>
            <a:pPr>
              <a:lnSpc>
                <a:spcPct val="90000"/>
              </a:lnSpc>
              <a:buFont typeface="Wingdings" panose="05000000000000000000" pitchFamily="2" charset="2"/>
              <a:buChar char="ü"/>
            </a:pPr>
            <a:r>
              <a:rPr lang="en-US" sz="2000" dirty="0"/>
              <a:t>Communicates to Staff</a:t>
            </a:r>
          </a:p>
          <a:p>
            <a:pPr>
              <a:lnSpc>
                <a:spcPct val="90000"/>
              </a:lnSpc>
              <a:buFont typeface="Wingdings" panose="05000000000000000000" pitchFamily="2" charset="2"/>
              <a:buChar char="ü"/>
            </a:pPr>
            <a:r>
              <a:rPr lang="en-US" sz="2000" dirty="0"/>
              <a:t>Makes recommendations to management</a:t>
            </a:r>
          </a:p>
          <a:p>
            <a:pPr>
              <a:lnSpc>
                <a:spcPct val="90000"/>
              </a:lnSpc>
            </a:pPr>
            <a:endParaRPr lang="en-US" sz="1500" dirty="0"/>
          </a:p>
        </p:txBody>
      </p:sp>
    </p:spTree>
    <p:extLst>
      <p:ext uri="{BB962C8B-B14F-4D97-AF65-F5344CB8AC3E}">
        <p14:creationId xmlns:p14="http://schemas.microsoft.com/office/powerpoint/2010/main" val="4331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F60DA-1795-8CCC-D607-B1109D1423FF}"/>
              </a:ext>
            </a:extLst>
          </p:cNvPr>
          <p:cNvSpPr>
            <a:spLocks noGrp="1"/>
          </p:cNvSpPr>
          <p:nvPr>
            <p:ph type="title"/>
          </p:nvPr>
        </p:nvSpPr>
        <p:spPr>
          <a:xfrm>
            <a:off x="457200" y="274638"/>
            <a:ext cx="8229600" cy="1143000"/>
          </a:xfrm>
        </p:spPr>
        <p:txBody>
          <a:bodyPr anchor="ctr">
            <a:normAutofit/>
          </a:bodyPr>
          <a:lstStyle/>
          <a:p>
            <a:pPr algn="l"/>
            <a:r>
              <a:rPr lang="en-US" sz="3200" b="1" dirty="0">
                <a:solidFill>
                  <a:srgbClr val="00B0F0"/>
                </a:solidFill>
              </a:rPr>
              <a:t>Reporting a Safety Concern</a:t>
            </a:r>
          </a:p>
        </p:txBody>
      </p:sp>
      <p:pic>
        <p:nvPicPr>
          <p:cNvPr id="4" name="Picture 3">
            <a:extLst>
              <a:ext uri="{FF2B5EF4-FFF2-40B4-BE49-F238E27FC236}">
                <a16:creationId xmlns:a16="http://schemas.microsoft.com/office/drawing/2014/main" id="{C3F75323-579E-38EB-F7E9-A6956845464B}"/>
              </a:ext>
            </a:extLst>
          </p:cNvPr>
          <p:cNvPicPr>
            <a:picLocks noChangeAspect="1"/>
          </p:cNvPicPr>
          <p:nvPr/>
        </p:nvPicPr>
        <p:blipFill>
          <a:blip r:embed="rId2"/>
          <a:stretch>
            <a:fillRect/>
          </a:stretch>
        </p:blipFill>
        <p:spPr>
          <a:xfrm>
            <a:off x="457200" y="2879567"/>
            <a:ext cx="3775753" cy="2114422"/>
          </a:xfrm>
          <a:prstGeom prst="rect">
            <a:avLst/>
          </a:prstGeom>
          <a:noFill/>
        </p:spPr>
      </p:pic>
      <p:sp>
        <p:nvSpPr>
          <p:cNvPr id="3" name="Content Placeholder 2">
            <a:extLst>
              <a:ext uri="{FF2B5EF4-FFF2-40B4-BE49-F238E27FC236}">
                <a16:creationId xmlns:a16="http://schemas.microsoft.com/office/drawing/2014/main" id="{4C3A7E6C-2AAA-7352-77A8-235BC7BD22E3}"/>
              </a:ext>
            </a:extLst>
          </p:cNvPr>
          <p:cNvSpPr>
            <a:spLocks noGrp="1"/>
          </p:cNvSpPr>
          <p:nvPr>
            <p:ph sz="half" idx="2"/>
          </p:nvPr>
        </p:nvSpPr>
        <p:spPr>
          <a:xfrm>
            <a:off x="4648200" y="1600200"/>
            <a:ext cx="4038600" cy="4525963"/>
          </a:xfrm>
        </p:spPr>
        <p:txBody>
          <a:bodyPr vert="horz" lIns="91440" tIns="45720" rIns="91440" bIns="45720" rtlCol="0">
            <a:normAutofit/>
          </a:bodyPr>
          <a:lstStyle/>
          <a:p>
            <a:pPr marL="0" indent="0">
              <a:lnSpc>
                <a:spcPct val="90000"/>
              </a:lnSpc>
              <a:buNone/>
            </a:pPr>
            <a:r>
              <a:rPr lang="en-US" sz="2000" dirty="0"/>
              <a:t>Report a safety concern to your Supervisor verbally or in writing by completing the </a:t>
            </a:r>
            <a:r>
              <a:rPr lang="en-US" sz="2000" i="1" dirty="0"/>
              <a:t>Health &amp; Safety Concern / Hazardous Condition</a:t>
            </a:r>
            <a:r>
              <a:rPr lang="en-US" sz="2000" dirty="0"/>
              <a:t> form that can be found in the Health and Safety Portal</a:t>
            </a:r>
          </a:p>
          <a:p>
            <a:pPr marL="0" indent="0">
              <a:lnSpc>
                <a:spcPct val="90000"/>
              </a:lnSpc>
              <a:buNone/>
            </a:pPr>
            <a:endParaRPr lang="en-US" sz="2000" dirty="0"/>
          </a:p>
          <a:p>
            <a:pPr marL="0" indent="0">
              <a:lnSpc>
                <a:spcPct val="90000"/>
              </a:lnSpc>
              <a:buNone/>
            </a:pPr>
            <a:r>
              <a:rPr lang="en-US" sz="2000" dirty="0"/>
              <a:t>OR </a:t>
            </a:r>
          </a:p>
          <a:p>
            <a:pPr marL="0" indent="0">
              <a:lnSpc>
                <a:spcPct val="90000"/>
              </a:lnSpc>
              <a:buNone/>
            </a:pPr>
            <a:endParaRPr lang="en-US" sz="2000" dirty="0"/>
          </a:p>
          <a:p>
            <a:pPr marL="0" indent="0">
              <a:lnSpc>
                <a:spcPct val="90000"/>
              </a:lnSpc>
              <a:buNone/>
            </a:pPr>
            <a:r>
              <a:rPr lang="en-US" sz="2000" dirty="0"/>
              <a:t>Report a safety concern to your site JOHSC Committee or Health and Safety Representative</a:t>
            </a:r>
          </a:p>
          <a:p>
            <a:pPr>
              <a:lnSpc>
                <a:spcPct val="90000"/>
              </a:lnSpc>
            </a:pPr>
            <a:endParaRPr lang="en-US" sz="2200" dirty="0"/>
          </a:p>
          <a:p>
            <a:pPr>
              <a:lnSpc>
                <a:spcPct val="90000"/>
              </a:lnSpc>
            </a:pPr>
            <a:endParaRPr lang="en-US" sz="2200" dirty="0"/>
          </a:p>
        </p:txBody>
      </p:sp>
    </p:spTree>
    <p:extLst>
      <p:ext uri="{BB962C8B-B14F-4D97-AF65-F5344CB8AC3E}">
        <p14:creationId xmlns:p14="http://schemas.microsoft.com/office/powerpoint/2010/main" val="1415925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9C759-00F6-8C66-3672-FB0352C6105A}"/>
              </a:ext>
            </a:extLst>
          </p:cNvPr>
          <p:cNvSpPr>
            <a:spLocks noGrp="1"/>
          </p:cNvSpPr>
          <p:nvPr>
            <p:ph type="title"/>
          </p:nvPr>
        </p:nvSpPr>
        <p:spPr>
          <a:xfrm>
            <a:off x="457200" y="274638"/>
            <a:ext cx="8229600" cy="1143000"/>
          </a:xfrm>
        </p:spPr>
        <p:txBody>
          <a:bodyPr anchor="ctr">
            <a:normAutofit/>
          </a:bodyPr>
          <a:lstStyle/>
          <a:p>
            <a:pPr algn="l"/>
            <a:r>
              <a:rPr lang="en-US" sz="3200" b="1" dirty="0">
                <a:solidFill>
                  <a:srgbClr val="00B0F0"/>
                </a:solidFill>
              </a:rPr>
              <a:t>Reporting an Injury or Incident</a:t>
            </a:r>
          </a:p>
        </p:txBody>
      </p:sp>
      <p:pic>
        <p:nvPicPr>
          <p:cNvPr id="4" name="Picture 3" descr="A yellow sign with black pictograms of people walking and a barrel&#10;&#10;Description automatically generated">
            <a:extLst>
              <a:ext uri="{FF2B5EF4-FFF2-40B4-BE49-F238E27FC236}">
                <a16:creationId xmlns:a16="http://schemas.microsoft.com/office/drawing/2014/main" id="{F8D88FD3-C3C7-FCE8-DA82-AFEA90B81050}"/>
              </a:ext>
            </a:extLst>
          </p:cNvPr>
          <p:cNvPicPr>
            <a:picLocks noChangeAspect="1"/>
          </p:cNvPicPr>
          <p:nvPr/>
        </p:nvPicPr>
        <p:blipFill>
          <a:blip r:embed="rId2"/>
          <a:stretch>
            <a:fillRect/>
          </a:stretch>
        </p:blipFill>
        <p:spPr>
          <a:xfrm>
            <a:off x="457200" y="2997767"/>
            <a:ext cx="4038600" cy="1730828"/>
          </a:xfrm>
          <a:prstGeom prst="rect">
            <a:avLst/>
          </a:prstGeom>
          <a:noFill/>
        </p:spPr>
      </p:pic>
      <p:sp>
        <p:nvSpPr>
          <p:cNvPr id="3" name="Content Placeholder 2">
            <a:extLst>
              <a:ext uri="{FF2B5EF4-FFF2-40B4-BE49-F238E27FC236}">
                <a16:creationId xmlns:a16="http://schemas.microsoft.com/office/drawing/2014/main" id="{863AE86D-148D-44D1-5C49-16B9990DA836}"/>
              </a:ext>
            </a:extLst>
          </p:cNvPr>
          <p:cNvSpPr>
            <a:spLocks noGrp="1"/>
          </p:cNvSpPr>
          <p:nvPr>
            <p:ph sz="half" idx="2"/>
          </p:nvPr>
        </p:nvSpPr>
        <p:spPr>
          <a:xfrm>
            <a:off x="4648200" y="1417638"/>
            <a:ext cx="4038600" cy="4525963"/>
          </a:xfrm>
        </p:spPr>
        <p:txBody>
          <a:bodyPr vert="horz" lIns="91440" tIns="45720" rIns="91440" bIns="45720" rtlCol="0">
            <a:normAutofit/>
          </a:bodyPr>
          <a:lstStyle/>
          <a:p>
            <a:pPr>
              <a:lnSpc>
                <a:spcPct val="90000"/>
              </a:lnSpc>
            </a:pPr>
            <a:endParaRPr lang="en-US" sz="2000" dirty="0"/>
          </a:p>
          <a:p>
            <a:pPr>
              <a:lnSpc>
                <a:spcPct val="90000"/>
              </a:lnSpc>
              <a:buFont typeface="Wingdings" panose="05000000000000000000" pitchFamily="2" charset="2"/>
              <a:buChar char="ü"/>
            </a:pPr>
            <a:r>
              <a:rPr lang="en-US" sz="2000" dirty="0"/>
              <a:t>Report the injury or incident to your Supervisor as soon as possible.</a:t>
            </a:r>
          </a:p>
          <a:p>
            <a:pPr>
              <a:lnSpc>
                <a:spcPct val="90000"/>
              </a:lnSpc>
              <a:buFont typeface="Wingdings" panose="05000000000000000000" pitchFamily="2" charset="2"/>
              <a:buChar char="ü"/>
            </a:pPr>
            <a:r>
              <a:rPr lang="en-US" sz="2000" dirty="0"/>
              <a:t>Seek first aid from on site attendant or see a doctor if injured.</a:t>
            </a:r>
          </a:p>
          <a:p>
            <a:pPr>
              <a:lnSpc>
                <a:spcPct val="90000"/>
              </a:lnSpc>
              <a:buFont typeface="Wingdings" panose="05000000000000000000" pitchFamily="2" charset="2"/>
              <a:buChar char="ü"/>
            </a:pPr>
            <a:r>
              <a:rPr lang="en-US" sz="2000" dirty="0"/>
              <a:t>Call </a:t>
            </a:r>
            <a:r>
              <a:rPr lang="en-US" sz="2000" dirty="0" err="1"/>
              <a:t>WorkSafeBC</a:t>
            </a:r>
            <a:r>
              <a:rPr lang="en-US" sz="2000" dirty="0"/>
              <a:t> </a:t>
            </a:r>
            <a:r>
              <a:rPr lang="en-US" sz="2000" dirty="0" err="1"/>
              <a:t>Teleclaim</a:t>
            </a:r>
            <a:r>
              <a:rPr lang="en-US" sz="2000" dirty="0"/>
              <a:t> 1-888-WORKERS and report to the Joint Health &amp; Safety Committee</a:t>
            </a:r>
          </a:p>
          <a:p>
            <a:pPr>
              <a:lnSpc>
                <a:spcPct val="90000"/>
              </a:lnSpc>
              <a:buFont typeface="Wingdings" panose="05000000000000000000" pitchFamily="2" charset="2"/>
              <a:buChar char="ü"/>
            </a:pPr>
            <a:r>
              <a:rPr lang="en-US" sz="2000" dirty="0"/>
              <a:t>Let your Supervisor know if a </a:t>
            </a:r>
            <a:r>
              <a:rPr lang="en-US" sz="2000" dirty="0" err="1"/>
              <a:t>WorksafeBC</a:t>
            </a:r>
            <a:r>
              <a:rPr lang="en-US" sz="2000" dirty="0"/>
              <a:t> claim has been filed so that the appropriate forms can be completed. </a:t>
            </a:r>
          </a:p>
          <a:p>
            <a:pPr marL="0" indent="0">
              <a:lnSpc>
                <a:spcPct val="90000"/>
              </a:lnSpc>
              <a:buNone/>
            </a:pPr>
            <a:r>
              <a:rPr lang="en-US" sz="2000" dirty="0"/>
              <a:t>	</a:t>
            </a:r>
          </a:p>
        </p:txBody>
      </p:sp>
    </p:spTree>
    <p:extLst>
      <p:ext uri="{BB962C8B-B14F-4D97-AF65-F5344CB8AC3E}">
        <p14:creationId xmlns:p14="http://schemas.microsoft.com/office/powerpoint/2010/main" val="1914081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9C759-00F6-8C66-3672-FB0352C6105A}"/>
              </a:ext>
            </a:extLst>
          </p:cNvPr>
          <p:cNvSpPr>
            <a:spLocks noGrp="1"/>
          </p:cNvSpPr>
          <p:nvPr>
            <p:ph type="title"/>
          </p:nvPr>
        </p:nvSpPr>
        <p:spPr/>
        <p:txBody>
          <a:bodyPr>
            <a:normAutofit/>
          </a:bodyPr>
          <a:lstStyle/>
          <a:p>
            <a:pPr algn="l"/>
            <a:r>
              <a:rPr lang="en-US" sz="3200" b="1" dirty="0">
                <a:solidFill>
                  <a:srgbClr val="2CAAE2"/>
                </a:solidFill>
                <a:latin typeface="Century Gothic"/>
              </a:rPr>
              <a:t>Injury / Illness Forms</a:t>
            </a:r>
          </a:p>
        </p:txBody>
      </p:sp>
      <p:sp>
        <p:nvSpPr>
          <p:cNvPr id="3" name="Content Placeholder 2">
            <a:extLst>
              <a:ext uri="{FF2B5EF4-FFF2-40B4-BE49-F238E27FC236}">
                <a16:creationId xmlns:a16="http://schemas.microsoft.com/office/drawing/2014/main" id="{863AE86D-148D-44D1-5C49-16B9990DA836}"/>
              </a:ext>
            </a:extLst>
          </p:cNvPr>
          <p:cNvSpPr>
            <a:spLocks noGrp="1"/>
          </p:cNvSpPr>
          <p:nvPr>
            <p:ph sz="half" idx="1"/>
          </p:nvPr>
        </p:nvSpPr>
        <p:spPr>
          <a:xfrm>
            <a:off x="457200" y="1417638"/>
            <a:ext cx="8229600" cy="4636410"/>
          </a:xfrm>
        </p:spPr>
        <p:txBody>
          <a:bodyPr vert="horz" lIns="91440" tIns="45720" rIns="91440" bIns="45720" rtlCol="0" anchor="t">
            <a:normAutofit fontScale="25000" lnSpcReduction="20000"/>
          </a:bodyPr>
          <a:lstStyle/>
          <a:p>
            <a:pPr marL="0" indent="0">
              <a:buNone/>
            </a:pPr>
            <a:endParaRPr lang="en-US" sz="8000" dirty="0"/>
          </a:p>
          <a:p>
            <a:pPr marL="0" indent="0">
              <a:buNone/>
            </a:pPr>
            <a:r>
              <a:rPr lang="en-US" sz="8000" b="1" dirty="0"/>
              <a:t>First Aid Report: </a:t>
            </a:r>
            <a:r>
              <a:rPr lang="en-US" sz="8000" dirty="0"/>
              <a:t>Completed by your local First Aid Attendants </a:t>
            </a:r>
          </a:p>
          <a:p>
            <a:pPr marL="0" indent="0">
              <a:buNone/>
            </a:pPr>
            <a:r>
              <a:rPr lang="en-US" sz="8000" b="1" dirty="0"/>
              <a:t>Form A:  Workers Report of Injury to Employer </a:t>
            </a:r>
            <a:endParaRPr lang="en-US" sz="8000" b="1" dirty="0">
              <a:cs typeface="Calibri"/>
            </a:endParaRPr>
          </a:p>
          <a:p>
            <a:pPr>
              <a:buFont typeface="Wingdings" panose="05000000000000000000" pitchFamily="2" charset="2"/>
              <a:buChar char="Ø"/>
            </a:pPr>
            <a:r>
              <a:rPr lang="en-US" sz="8000" dirty="0"/>
              <a:t>Submitted by the employee to Supervisor/Manager</a:t>
            </a:r>
          </a:p>
          <a:p>
            <a:pPr marL="0" indent="0">
              <a:buNone/>
            </a:pPr>
            <a:endParaRPr lang="en-US" sz="8000" b="1" dirty="0"/>
          </a:p>
          <a:p>
            <a:pPr marL="0" indent="0">
              <a:buNone/>
            </a:pPr>
            <a:r>
              <a:rPr lang="en-US" sz="8000" b="1" dirty="0"/>
              <a:t>Form B:  Report of Injury or Occupational Disease to WorkSafe BC</a:t>
            </a:r>
            <a:endParaRPr lang="en-US" sz="8000" b="1" dirty="0">
              <a:cs typeface="Calibri"/>
            </a:endParaRPr>
          </a:p>
          <a:p>
            <a:pPr>
              <a:buFont typeface="Wingdings" panose="05000000000000000000" pitchFamily="2" charset="2"/>
              <a:buChar char="Ø"/>
            </a:pPr>
            <a:r>
              <a:rPr lang="en-US" sz="8000" dirty="0"/>
              <a:t>Submitted by the employer to WorkSafe BC when there is time loss. </a:t>
            </a:r>
            <a:endParaRPr lang="en-US" sz="8000" dirty="0">
              <a:cs typeface="Calibri"/>
            </a:endParaRPr>
          </a:p>
          <a:p>
            <a:pPr marL="0" indent="0">
              <a:buNone/>
            </a:pPr>
            <a:endParaRPr lang="en-US" sz="8000" b="1" dirty="0"/>
          </a:p>
          <a:p>
            <a:pPr marL="0" indent="0">
              <a:buNone/>
            </a:pPr>
            <a:r>
              <a:rPr lang="en-US" sz="8000" b="1" dirty="0"/>
              <a:t>Incident Investigation Report</a:t>
            </a:r>
            <a:endParaRPr lang="en-US" sz="8000" b="1" dirty="0">
              <a:cs typeface="Calibri"/>
            </a:endParaRPr>
          </a:p>
          <a:p>
            <a:pPr>
              <a:buFont typeface="Wingdings" panose="05000000000000000000" pitchFamily="2" charset="2"/>
              <a:buChar char="Ø"/>
            </a:pPr>
            <a:r>
              <a:rPr lang="en-US" sz="8000" dirty="0"/>
              <a:t>Completed by the employer and you may be requested to participate and provide feedback</a:t>
            </a:r>
            <a:endParaRPr lang="en-US" sz="8000" dirty="0">
              <a:cs typeface="Calibri"/>
            </a:endParaRPr>
          </a:p>
          <a:p>
            <a:pPr>
              <a:buFont typeface="Wingdings" panose="05000000000000000000" pitchFamily="2" charset="2"/>
              <a:buChar char="Ø"/>
            </a:pPr>
            <a:r>
              <a:rPr lang="en-US" sz="8000" dirty="0"/>
              <a:t>Preliminary Investigation within 48 hours</a:t>
            </a:r>
            <a:endParaRPr lang="en-US" sz="8000" dirty="0">
              <a:cs typeface="Calibri"/>
            </a:endParaRPr>
          </a:p>
          <a:p>
            <a:pPr>
              <a:buFont typeface="Wingdings" panose="05000000000000000000" pitchFamily="2" charset="2"/>
              <a:buChar char="Ø"/>
            </a:pPr>
            <a:r>
              <a:rPr lang="en-US" sz="8000" dirty="0"/>
              <a:t>Full Investigation within 30 days   </a:t>
            </a:r>
          </a:p>
          <a:p>
            <a:pPr marL="0" indent="0">
              <a:buNone/>
            </a:pPr>
            <a:endParaRPr lang="en-US" sz="8000" dirty="0">
              <a:cs typeface="Calibri"/>
            </a:endParaRPr>
          </a:p>
          <a:p>
            <a:pPr marL="0" indent="0">
              <a:buNone/>
            </a:pPr>
            <a:r>
              <a:rPr lang="en-US" sz="8000" dirty="0">
                <a:solidFill>
                  <a:srgbClr val="00B0F0"/>
                </a:solidFill>
              </a:rPr>
              <a:t>All forms can be accessed on the District Health and Safety Web Portal. </a:t>
            </a:r>
            <a:endParaRPr lang="en-US" sz="8000" dirty="0">
              <a:solidFill>
                <a:srgbClr val="00B0F0"/>
              </a:solidFill>
              <a:cs typeface="Calibri"/>
            </a:endParaRPr>
          </a:p>
          <a:p>
            <a:endParaRPr lang="en-US" sz="8000" dirty="0"/>
          </a:p>
          <a:p>
            <a:endParaRPr lang="en-US" sz="8000" dirty="0"/>
          </a:p>
          <a:p>
            <a:endParaRPr lang="en-US" sz="8000" dirty="0"/>
          </a:p>
          <a:p>
            <a:endParaRPr lang="en-US" sz="8000" dirty="0"/>
          </a:p>
          <a:p>
            <a:endParaRPr lang="en-US" dirty="0"/>
          </a:p>
        </p:txBody>
      </p:sp>
      <p:pic>
        <p:nvPicPr>
          <p:cNvPr id="4" name="Picture 3">
            <a:extLst>
              <a:ext uri="{FF2B5EF4-FFF2-40B4-BE49-F238E27FC236}">
                <a16:creationId xmlns:a16="http://schemas.microsoft.com/office/drawing/2014/main" id="{19911053-9A2B-EAD6-A73D-9CBFFCF0D589}"/>
              </a:ext>
            </a:extLst>
          </p:cNvPr>
          <p:cNvPicPr>
            <a:picLocks noChangeAspect="1"/>
          </p:cNvPicPr>
          <p:nvPr/>
        </p:nvPicPr>
        <p:blipFill>
          <a:blip r:embed="rId2"/>
          <a:stretch>
            <a:fillRect/>
          </a:stretch>
        </p:blipFill>
        <p:spPr>
          <a:xfrm>
            <a:off x="6353175" y="93391"/>
            <a:ext cx="2790825" cy="1638300"/>
          </a:xfrm>
          <a:prstGeom prst="rect">
            <a:avLst/>
          </a:prstGeom>
        </p:spPr>
      </p:pic>
    </p:spTree>
    <p:extLst>
      <p:ext uri="{BB962C8B-B14F-4D97-AF65-F5344CB8AC3E}">
        <p14:creationId xmlns:p14="http://schemas.microsoft.com/office/powerpoint/2010/main" val="2336250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93EFFB5416544485A6CF8596CF0BD3" ma:contentTypeVersion="16" ma:contentTypeDescription="Create a new document." ma:contentTypeScope="" ma:versionID="ead4ec735842bc1d629a22dc18410857">
  <xsd:schema xmlns:xsd="http://www.w3.org/2001/XMLSchema" xmlns:xs="http://www.w3.org/2001/XMLSchema" xmlns:p="http://schemas.microsoft.com/office/2006/metadata/properties" xmlns:ns2="418c8f69-0d5b-41f2-a505-c7f180c5a70e" xmlns:ns3="180e9bd4-1c9b-4725-9862-8f251d3b3cf8" targetNamespace="http://schemas.microsoft.com/office/2006/metadata/properties" ma:root="true" ma:fieldsID="5407f2f03488c3b7d896ac2ec736efda" ns2:_="" ns3:_="">
    <xsd:import namespace="418c8f69-0d5b-41f2-a505-c7f180c5a70e"/>
    <xsd:import namespace="180e9bd4-1c9b-4725-9862-8f251d3b3cf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8c8f69-0d5b-41f2-a505-c7f180c5a70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380d6d8f-fdde-4e76-83ba-b28f5d65a1e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0e9bd4-1c9b-4725-9862-8f251d3b3cf8"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87ab39f9-a9c5-400f-aefd-014c66d1ae59}" ma:internalName="TaxCatchAll" ma:showField="CatchAllData" ma:web="180e9bd4-1c9b-4725-9862-8f251d3b3cf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180e9bd4-1c9b-4725-9862-8f251d3b3cf8" xsi:nil="true"/>
    <lcf76f155ced4ddcb4097134ff3c332f xmlns="418c8f69-0d5b-41f2-a505-c7f180c5a70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6762137-B0B4-4AF6-B155-9504DBB72B47}">
  <ds:schemaRefs>
    <ds:schemaRef ds:uri="180e9bd4-1c9b-4725-9862-8f251d3b3cf8"/>
    <ds:schemaRef ds:uri="418c8f69-0d5b-41f2-a505-c7f180c5a70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7566D18-BFF7-4B57-8C05-6A5A7527367C}">
  <ds:schemaRefs>
    <ds:schemaRef ds:uri="http://schemas.microsoft.com/sharepoint/v3/contenttype/forms"/>
  </ds:schemaRefs>
</ds:datastoreItem>
</file>

<file path=customXml/itemProps3.xml><?xml version="1.0" encoding="utf-8"?>
<ds:datastoreItem xmlns:ds="http://schemas.openxmlformats.org/officeDocument/2006/customXml" ds:itemID="{F5059657-3713-4FF7-B272-6029E6890814}">
  <ds:schemaRefs>
    <ds:schemaRef ds:uri="180e9bd4-1c9b-4725-9862-8f251d3b3cf8"/>
    <ds:schemaRef ds:uri="418c8f69-0d5b-41f2-a505-c7f180c5a70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153</TotalTime>
  <Words>1138</Words>
  <Application>Microsoft Office PowerPoint</Application>
  <PresentationFormat>On-screen Show (4:3)</PresentationFormat>
  <Paragraphs>152</Paragraphs>
  <Slides>20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Century Gothic</vt:lpstr>
      <vt:lpstr>Wingdings</vt:lpstr>
      <vt:lpstr>Office Theme</vt:lpstr>
      <vt:lpstr>Burnaby School District  New Staff Health &amp; Safety Orientation</vt:lpstr>
      <vt:lpstr> Burnaby Schools Safety Responsibilities </vt:lpstr>
      <vt:lpstr>Employer Responsibilities </vt:lpstr>
      <vt:lpstr>Employee Responsibilities</vt:lpstr>
      <vt:lpstr>Employee Rights</vt:lpstr>
      <vt:lpstr>Joint Occupational Health and Safety Committees</vt:lpstr>
      <vt:lpstr>Reporting a Safety Concern</vt:lpstr>
      <vt:lpstr>Reporting an Injury or Incident</vt:lpstr>
      <vt:lpstr>Injury / Illness Forms</vt:lpstr>
      <vt:lpstr>Refusal of Unsafe Work Flowchart</vt:lpstr>
      <vt:lpstr>Violence Prevention and Safety Plan</vt:lpstr>
      <vt:lpstr>WHMIS</vt:lpstr>
      <vt:lpstr>WHMIS Label Details </vt:lpstr>
      <vt:lpstr>WHMIS Label Details </vt:lpstr>
      <vt:lpstr>WHMIS Label Details </vt:lpstr>
      <vt:lpstr>WHMIS Safety Data Sheet (SDS)</vt:lpstr>
      <vt:lpstr>SDS Database</vt:lpstr>
      <vt:lpstr>WHMIS Training</vt:lpstr>
      <vt:lpstr>Finding information </vt:lpstr>
      <vt:lpstr>Welcome!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Burnaby School District  Health &amp; Safety  and Return to School Plans</dc:title>
  <dc:creator>Terry Gomez</dc:creator>
  <cp:lastModifiedBy>Thomas Proietti</cp:lastModifiedBy>
  <cp:revision>188</cp:revision>
  <dcterms:created xsi:type="dcterms:W3CDTF">2021-09-01T04:17:32Z</dcterms:created>
  <dcterms:modified xsi:type="dcterms:W3CDTF">2025-08-28T16:28:37Z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0x0101001793EFFB5416544485A6CF8596CF0BD3</vt:lpwstr>
  </property>
  <property fmtid="{D5CDD505-2E9C-101B-9397-08002B2CF9AE}" pid="3" name="MediaServiceImageTags">
    <vt:lpwstr/>
  </property>
</Properties>
</file>